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6"/>
  </p:notesMasterIdLst>
  <p:sldIdLst>
    <p:sldId id="258" r:id="rId2"/>
    <p:sldId id="257" r:id="rId3"/>
    <p:sldId id="372" r:id="rId4"/>
    <p:sldId id="357" r:id="rId5"/>
    <p:sldId id="300" r:id="rId6"/>
    <p:sldId id="304" r:id="rId7"/>
    <p:sldId id="280" r:id="rId8"/>
    <p:sldId id="307" r:id="rId9"/>
    <p:sldId id="306" r:id="rId10"/>
    <p:sldId id="308" r:id="rId11"/>
    <p:sldId id="376" r:id="rId12"/>
    <p:sldId id="364" r:id="rId13"/>
    <p:sldId id="362" r:id="rId14"/>
    <p:sldId id="363" r:id="rId15"/>
    <p:sldId id="368" r:id="rId16"/>
    <p:sldId id="369" r:id="rId17"/>
    <p:sldId id="370" r:id="rId18"/>
    <p:sldId id="339" r:id="rId19"/>
    <p:sldId id="340" r:id="rId20"/>
    <p:sldId id="341" r:id="rId21"/>
    <p:sldId id="360" r:id="rId22"/>
    <p:sldId id="371" r:id="rId23"/>
    <p:sldId id="342" r:id="rId24"/>
    <p:sldId id="37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9F1FF"/>
    <a:srgbClr val="000096"/>
    <a:srgbClr val="2287A6"/>
    <a:srgbClr val="DBEEFD"/>
    <a:srgbClr val="8585D7"/>
    <a:srgbClr val="993366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4" autoAdjust="0"/>
    <p:restoredTop sz="93245" autoAdjust="0"/>
  </p:normalViewPr>
  <p:slideViewPr>
    <p:cSldViewPr>
      <p:cViewPr>
        <p:scale>
          <a:sx n="68" d="100"/>
          <a:sy n="68" d="100"/>
        </p:scale>
        <p:origin x="-188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D1E00A7-ECC5-434E-BE43-9F99C1C5A6E8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277DE48-ABCC-483E-AA42-C634152E1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5879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8DE1FC-C235-4FEB-B1F6-1FDB050A448B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01E81F-024D-46B2-9175-0D7235CEB291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33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D6A25-075D-4C41-88E6-6DF5B8073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1CC6-0EAB-4116-8800-78662F611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DBD34-F790-46E5-B704-88681B795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6D5B4-6883-43E2-8DF0-4AD9C975C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C3802-BD2A-448C-95A8-583F57F13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2FA09-9ACC-4C4A-902D-44131C82D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79957-C48C-446E-9F47-0445448F9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F5E64-085E-4E1C-9154-E236B6EFA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BFFC9-4F07-4186-B582-7E45C9E8D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DB436-5D9C-474D-9C37-E2C4D7929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92059-9B0B-46B4-9306-D5F3574B1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3C529-0C2C-403B-BF1D-2B663C753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55330-1DF3-49FD-82BE-0DB16FDFE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0F04C2BC-2834-4392-9115-4549241E6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4" r:id="rId12"/>
    <p:sldLayoutId id="214748373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7.gif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7.gif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notesSlide" Target="../notesSlides/notesSlide1.xml"/><Relationship Id="rId7" Type="http://schemas.openxmlformats.org/officeDocument/2006/relationships/slide" Target="slide2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2133600"/>
            <a:ext cx="5715000" cy="1828800"/>
          </a:xfrm>
        </p:spPr>
        <p:txBody>
          <a:bodyPr/>
          <a:lstStyle/>
          <a:p>
            <a:pPr algn="ctr"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Температура и её измерение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5334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b="1" i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3429000" y="838200"/>
            <a:ext cx="2933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 к уроку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1280x800 Обсерватория, антарктика, ночь, neutrino, холод, cube, observatory обои на рабочий стол 649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838200"/>
            <a:ext cx="441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reon: О бюджетных путешествия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609600" y="2819400"/>
            <a:ext cx="327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Рекорд жары: 58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С 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Ливийская пустыня</a:t>
            </a: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5257800" y="2971800"/>
            <a:ext cx="3276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Рекорд холода: -93,2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Антарктика, Восточно – Антарктическое плато, 2013г</a:t>
            </a:r>
            <a:endParaRPr lang="en-US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4511675"/>
          <a:ext cx="9144000" cy="234669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764466"/>
                <a:gridCol w="1959934"/>
                <a:gridCol w="2293088"/>
                <a:gridCol w="2126512"/>
              </a:tblGrid>
              <a:tr h="5789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Рекорды</a:t>
                      </a:r>
                      <a:r>
                        <a:rPr lang="ru-RU" sz="1600" baseline="0" dirty="0" smtClean="0"/>
                        <a:t> высокой</a:t>
                      </a:r>
                      <a:r>
                        <a:rPr lang="ru-RU" sz="1600" dirty="0" smtClean="0"/>
                        <a:t> температуры, ˚С</a:t>
                      </a:r>
                      <a:endParaRPr lang="ru-RU" sz="1600" dirty="0"/>
                    </a:p>
                  </a:txBody>
                  <a:tcPr marT="45698" marB="456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Часть света</a:t>
                      </a:r>
                      <a:endParaRPr lang="ru-RU" sz="1600" dirty="0"/>
                    </a:p>
                  </a:txBody>
                  <a:tcPr marT="45698" marB="456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год</a:t>
                      </a:r>
                      <a:endParaRPr lang="ru-RU" sz="1600" dirty="0"/>
                    </a:p>
                  </a:txBody>
                  <a:tcPr marT="45698" marB="456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место</a:t>
                      </a:r>
                      <a:endParaRPr lang="ru-RU" sz="1600" dirty="0"/>
                    </a:p>
                  </a:txBody>
                  <a:tcPr marT="45698" marB="45698">
                    <a:solidFill>
                      <a:srgbClr val="FFC000"/>
                    </a:solidFill>
                  </a:tcPr>
                </a:tc>
              </a:tr>
              <a:tr h="33518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58</a:t>
                      </a:r>
                      <a:endParaRPr lang="ru-RU" sz="1600" b="1" dirty="0"/>
                    </a:p>
                  </a:txBody>
                  <a:tcPr marT="45698" marB="456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Африка</a:t>
                      </a:r>
                      <a:endParaRPr lang="ru-RU" sz="1100" b="1" dirty="0"/>
                    </a:p>
                  </a:txBody>
                  <a:tcPr marT="45698" marB="456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1922</a:t>
                      </a:r>
                      <a:endParaRPr lang="ru-RU" sz="1100" b="1" dirty="0"/>
                    </a:p>
                  </a:txBody>
                  <a:tcPr marT="45698" marB="456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Ливия</a:t>
                      </a:r>
                      <a:endParaRPr lang="ru-RU" sz="1100" b="1" dirty="0"/>
                    </a:p>
                  </a:txBody>
                  <a:tcPr marT="45698" marB="45698">
                    <a:solidFill>
                      <a:srgbClr val="FFC000"/>
                    </a:solidFill>
                  </a:tcPr>
                </a:tc>
              </a:tr>
              <a:tr h="42660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56,6</a:t>
                      </a:r>
                      <a:endParaRPr lang="ru-RU" sz="1600" b="1" dirty="0"/>
                    </a:p>
                  </a:txBody>
                  <a:tcPr marT="45698" marB="456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Северная Америка</a:t>
                      </a:r>
                      <a:endParaRPr lang="ru-RU" sz="1100" b="1" dirty="0"/>
                    </a:p>
                  </a:txBody>
                  <a:tcPr marT="45698" marB="456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1913</a:t>
                      </a:r>
                      <a:endParaRPr lang="ru-RU" sz="1100" b="1" dirty="0"/>
                    </a:p>
                  </a:txBody>
                  <a:tcPr marT="45698" marB="456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Калифорния, Долина Смерти</a:t>
                      </a:r>
                      <a:endParaRPr lang="ru-RU" sz="1100" b="1" dirty="0"/>
                    </a:p>
                  </a:txBody>
                  <a:tcPr marT="45698" marB="45698">
                    <a:solidFill>
                      <a:srgbClr val="FFC000"/>
                    </a:solidFill>
                  </a:tcPr>
                </a:tc>
              </a:tr>
              <a:tr h="33518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54</a:t>
                      </a:r>
                      <a:endParaRPr lang="ru-RU" sz="1600" b="1" dirty="0"/>
                    </a:p>
                  </a:txBody>
                  <a:tcPr marT="45698" marB="456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Азия</a:t>
                      </a:r>
                      <a:endParaRPr lang="ru-RU" sz="1100" b="1" dirty="0"/>
                    </a:p>
                  </a:txBody>
                  <a:tcPr marT="45698" marB="456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1942</a:t>
                      </a:r>
                      <a:endParaRPr lang="ru-RU" sz="1100" b="1" dirty="0"/>
                    </a:p>
                  </a:txBody>
                  <a:tcPr marT="45698" marB="456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Палестина</a:t>
                      </a:r>
                      <a:endParaRPr lang="ru-RU" sz="1100" b="1" dirty="0"/>
                    </a:p>
                  </a:txBody>
                  <a:tcPr marT="45698" marB="45698">
                    <a:solidFill>
                      <a:srgbClr val="FFC000"/>
                    </a:solidFill>
                  </a:tcPr>
                </a:tc>
              </a:tr>
              <a:tr h="33518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48,9</a:t>
                      </a:r>
                      <a:endParaRPr lang="ru-RU" sz="1600" b="1" dirty="0"/>
                    </a:p>
                  </a:txBody>
                  <a:tcPr marT="45698" marB="456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Южная Америка</a:t>
                      </a:r>
                      <a:endParaRPr lang="ru-RU" sz="1100" b="1" dirty="0"/>
                    </a:p>
                  </a:txBody>
                  <a:tcPr marT="45698" marB="456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1905</a:t>
                      </a:r>
                      <a:endParaRPr lang="ru-RU" sz="1100" b="1" dirty="0"/>
                    </a:p>
                  </a:txBody>
                  <a:tcPr marT="45698" marB="456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Аргентина</a:t>
                      </a:r>
                      <a:endParaRPr lang="ru-RU" sz="1100" b="1" dirty="0"/>
                    </a:p>
                  </a:txBody>
                  <a:tcPr marT="45698" marB="45698">
                    <a:solidFill>
                      <a:srgbClr val="FFC000"/>
                    </a:solidFill>
                  </a:tcPr>
                </a:tc>
              </a:tr>
              <a:tr h="33518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48</a:t>
                      </a:r>
                      <a:endParaRPr lang="ru-RU" sz="1600" b="1" dirty="0"/>
                    </a:p>
                  </a:txBody>
                  <a:tcPr marT="45698" marB="456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Европа</a:t>
                      </a:r>
                      <a:endParaRPr lang="ru-RU" sz="1100" b="1" dirty="0"/>
                    </a:p>
                  </a:txBody>
                  <a:tcPr marT="45698" marB="456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1977</a:t>
                      </a:r>
                      <a:endParaRPr lang="ru-RU" sz="1100" b="1" dirty="0"/>
                    </a:p>
                  </a:txBody>
                  <a:tcPr marT="45698" marB="456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Афины</a:t>
                      </a:r>
                      <a:endParaRPr lang="ru-RU" sz="1100" b="1" dirty="0"/>
                    </a:p>
                  </a:txBody>
                  <a:tcPr marT="45698" marB="45698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ru-R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Температурные рекорды на Земле</a:t>
            </a:r>
            <a:r>
              <a:rPr lang="ru-RU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  <p:bldP spid="747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0" y="1524000"/>
            <a:ext cx="304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Термопары –приборы для измерения температуры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0" y="381000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Большой температурный диапазон измерения: от −200 °C до 2500 °C</a:t>
            </a:r>
          </a:p>
        </p:txBody>
      </p:sp>
      <p:pic>
        <p:nvPicPr>
          <p:cNvPr id="15364" name="Picture 2" descr="tm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22336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Выпуск &quot;Биметаллический термометр&quot; рассылки &quot;Самоделки и советы для не желающих платить за то, что и так его!&quot; от 20 декабря 201"/>
          <p:cNvPicPr>
            <a:picLocks noChangeAspect="1" noChangeArrowheads="1"/>
          </p:cNvPicPr>
          <p:nvPr/>
        </p:nvPicPr>
        <p:blipFill>
          <a:blip r:embed="rId3" cstate="print"/>
          <a:srcRect l="10667" t="12000" r="10667" b="10667"/>
          <a:stretch>
            <a:fillRect/>
          </a:stretch>
        </p:blipFill>
        <p:spPr bwMode="auto">
          <a:xfrm>
            <a:off x="6248400" y="4343400"/>
            <a:ext cx="18288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Omron I-Te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133600"/>
            <a:ext cx="21240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6096000" y="3581400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Термометр на терморезисторе</a:t>
            </a:r>
          </a:p>
        </p:txBody>
      </p:sp>
      <p:pic>
        <p:nvPicPr>
          <p:cNvPr id="15368" name="Picture 8" descr="B.Well WF-20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572000"/>
            <a:ext cx="21526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381000" y="6248400"/>
            <a:ext cx="2743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Инфракрасный термометр</a:t>
            </a:r>
          </a:p>
        </p:txBody>
      </p:sp>
      <p:pic>
        <p:nvPicPr>
          <p:cNvPr id="15370" name="Picture 4" descr="Приложения к материалу &quot;О цветопередаче в аквариумной фотографии&quot; Aquaria2.r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524000"/>
            <a:ext cx="5495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TextBox 11"/>
          <p:cNvSpPr txBox="1">
            <a:spLocks noChangeArrowheads="1"/>
          </p:cNvSpPr>
          <p:nvPr/>
        </p:nvSpPr>
        <p:spPr bwMode="auto">
          <a:xfrm>
            <a:off x="5867400" y="6172200"/>
            <a:ext cx="2819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Биметаллический термометр</a:t>
            </a:r>
          </a:p>
        </p:txBody>
      </p:sp>
      <p:pic>
        <p:nvPicPr>
          <p:cNvPr id="15372" name="Picture 8" descr="О технических возможность ракеты Сатурн-5 - Форумы &quot;Боевой Н…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2362200"/>
            <a:ext cx="18065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TextBox 13"/>
          <p:cNvSpPr txBox="1">
            <a:spLocks noChangeArrowheads="1"/>
          </p:cNvSpPr>
          <p:nvPr/>
        </p:nvSpPr>
        <p:spPr bwMode="auto">
          <a:xfrm>
            <a:off x="3962400" y="2362200"/>
            <a:ext cx="1828800" cy="2619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/>
              <a:t>Температура стали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33400" y="457200"/>
            <a:ext cx="82296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 eaLnBrk="0" hangingPunct="0">
              <a:defRPr/>
            </a:pPr>
            <a:r>
              <a:rPr lang="ru-RU" sz="4400" kern="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Современные термометры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352800"/>
            <a:ext cx="8077200" cy="1631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80, 100, 212 ….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Запишите недостающее число.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300                                                 3) 273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373                                                 4) 36,6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447800"/>
            <a:ext cx="8077200" cy="1631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какой температуре термометры Реомюра и Цельсия показывают одинаковое число градусов?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0                      2) 32                            3) 80                           4) 100</a:t>
            </a:r>
          </a:p>
          <a:p>
            <a:pPr>
              <a:defRPr/>
            </a:pP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257800"/>
            <a:ext cx="8077200" cy="1354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Какой температурной шкалой не пользуются в наше время.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Кельвина                                                  3) Цельсия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Фаренгейта                                              4) Реомюра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8153400" cy="7699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0"/>
            <a:ext cx="8077200" cy="10779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Абсолютная температура равна 300 К. По шкале Цельсия она равна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– 27˚С                 2) 27 ˚С                    3)300 ˚С            4)573 ˚С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3581400"/>
            <a:ext cx="8077200" cy="1354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.Температура тела понизилась на 17˚С. По шкале Кельвина это изменение составило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290К                     2) 256К                    3)17К                       4)0К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762000"/>
            <a:ext cx="8077200" cy="1354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.Какое значение температуры по шкале Кельвина соответствует температуре 100˚С?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373К                     2) -373К                    3)283К                       4)400К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5181600"/>
            <a:ext cx="8077200" cy="1354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Постоянная Больцмана связывает температуру в энергетических единицах с температурой Т …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В градусах Цельсия                    2) В кельвинах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838200"/>
            <a:ext cx="8077200" cy="1354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Температура – это…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Мера взаимодействия частиц тела.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Мера средней кинетической энергии молекул.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514600"/>
            <a:ext cx="8077200" cy="1631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изменится средняя кинетическая энергия идеального газа при уменьшении абсолютной температуры в 2 раза?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уменьшится в 4 раза                   3) не изменится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уменьшится в 2 раза                   4) увеличится в 2 раза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343400"/>
            <a:ext cx="8153400" cy="17700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Какой температуре  соответствует энергия движения молекул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1)200 К                2)250К                     3) 300К                        4) 350К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29698" name="Object 3"/>
          <p:cNvGraphicFramePr>
            <a:graphicFrameLocks noChangeAspect="1"/>
          </p:cNvGraphicFramePr>
          <p:nvPr/>
        </p:nvGraphicFramePr>
        <p:xfrm>
          <a:off x="914400" y="4953000"/>
          <a:ext cx="1600200" cy="414338"/>
        </p:xfrm>
        <a:graphic>
          <a:graphicData uri="http://schemas.openxmlformats.org/presentationml/2006/ole">
            <p:oleObj spid="_x0000_s18438" name="Формула" r:id="rId3" imgW="101600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3" y="1357313"/>
            <a:ext cx="8077200" cy="1631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какой температуре термометры Реомюра и Цельсия показывают одинаковое число градусов?</a:t>
            </a:r>
          </a:p>
          <a:p>
            <a:pPr marL="342900" indent="-342900">
              <a:buFontTx/>
              <a:buAutoNum type="arabicPeriod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362200"/>
            <a:ext cx="5508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0</a:t>
            </a: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2714625" y="2357438"/>
            <a:ext cx="723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2) 32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4786313" y="2357438"/>
            <a:ext cx="723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3) 80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Прямоугольник 6"/>
          <p:cNvSpPr>
            <a:spLocks noChangeArrowheads="1"/>
          </p:cNvSpPr>
          <p:nvPr/>
        </p:nvSpPr>
        <p:spPr bwMode="auto">
          <a:xfrm>
            <a:off x="6929438" y="2357438"/>
            <a:ext cx="781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4) 100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3" y="3357563"/>
            <a:ext cx="8077200" cy="1631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80, 100, 212 ….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Запишите недостающее число.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50" y="4357688"/>
            <a:ext cx="8572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300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00" y="4343400"/>
            <a:ext cx="857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373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6313" y="4286250"/>
            <a:ext cx="857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273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9438" y="42862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 36,6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063" y="5286375"/>
            <a:ext cx="8077200" cy="1354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Какой температурной шкалой не пользуются в наше время.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Кельвина                                                   3) Цельсия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Фаренгейта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8200" y="6248400"/>
            <a:ext cx="13112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 Реомюра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533400"/>
            <a:ext cx="8153400" cy="7699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16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16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16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09800"/>
            <a:ext cx="8077200" cy="10779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Абсолютная температура равна 300 К. По шкале Цельсия она равна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– 27˚С                                                   3)300 ˚С                   4)573 ˚С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3505200"/>
            <a:ext cx="8077200" cy="1354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.Температура тела понизилась на 17˚С. По шкале Кельвина это изменение составило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290К                     2) 256К                                                 4)0К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685800"/>
            <a:ext cx="8077200" cy="1354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.Какое значение температуры по шкале Кельвина соответствует температуре 100˚С?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2) -373К                    3)283К                       4)400К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5181600"/>
            <a:ext cx="8077200" cy="1354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Постоянная Больцмана связывает температуру в энергетических единицах с температурой Т …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В градусах Цельсия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" y="1643063"/>
            <a:ext cx="1000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373К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1750" y="2928938"/>
            <a:ext cx="1000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27˚С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57750" y="4429125"/>
            <a:ext cx="7810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3)17К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29188" y="6143625"/>
            <a:ext cx="16510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В кельвинах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16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16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16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16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762000"/>
            <a:ext cx="8077200" cy="1354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Температура – это…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Мера взаимодействия частиц тела.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Мера средней кинетической энергии молекул.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438400"/>
            <a:ext cx="8077200" cy="1908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изменится средняя кинетическая энергия идеального газа при уменьшении абсолютной температуры в 2 раза?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уменьшится в 4 раза                    3) не изменится</a:t>
            </a:r>
          </a:p>
          <a:p>
            <a:pPr marL="342900" indent="-342900">
              <a:buFontTx/>
              <a:buAutoNum type="arabicParenR"/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5" y="4714875"/>
            <a:ext cx="8153400" cy="17700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Какой температуре  соответствует энергия движения молекул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200 К                2) 250К                                                  4) 350К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21509" name="Object 3"/>
          <p:cNvGraphicFramePr>
            <a:graphicFrameLocks noChangeAspect="1"/>
          </p:cNvGraphicFramePr>
          <p:nvPr/>
        </p:nvGraphicFramePr>
        <p:xfrm>
          <a:off x="1071563" y="5214938"/>
          <a:ext cx="1600200" cy="414337"/>
        </p:xfrm>
        <a:graphic>
          <a:graphicData uri="http://schemas.openxmlformats.org/presentationml/2006/ole">
            <p:oleObj spid="_x0000_s21510" name="Формула" r:id="rId3" imgW="1016000" imgH="228600" progId="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57200" y="3886200"/>
            <a:ext cx="25050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уменьшится в 2 раза </a:t>
            </a:r>
          </a:p>
        </p:txBody>
      </p:sp>
      <p:sp>
        <p:nvSpPr>
          <p:cNvPr id="21511" name="Прямоугольник 7"/>
          <p:cNvSpPr>
            <a:spLocks noChangeArrowheads="1"/>
          </p:cNvSpPr>
          <p:nvPr/>
        </p:nvSpPr>
        <p:spPr bwMode="auto">
          <a:xfrm>
            <a:off x="3657600" y="3886200"/>
            <a:ext cx="2881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4) увеличится в 2 раза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3375" y="5715000"/>
            <a:ext cx="9921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300К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16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16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16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2286000" y="304800"/>
            <a:ext cx="685800" cy="4419600"/>
            <a:chOff x="4272" y="624"/>
            <a:chExt cx="432" cy="2784"/>
          </a:xfrm>
        </p:grpSpPr>
        <p:pic>
          <p:nvPicPr>
            <p:cNvPr id="22552" name="Picture 3" descr="Термометр-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20" y="624"/>
              <a:ext cx="350" cy="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3" name="Rectangle 4"/>
            <p:cNvSpPr>
              <a:spLocks noChangeArrowheads="1"/>
            </p:cNvSpPr>
            <p:nvPr/>
          </p:nvSpPr>
          <p:spPr bwMode="auto">
            <a:xfrm>
              <a:off x="4272" y="2064"/>
              <a:ext cx="432" cy="13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531" name="Picture 8" descr="Термометр-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451100"/>
            <a:ext cx="555625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895600" y="5638800"/>
            <a:ext cx="4267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ºF-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Температура смеси льда с солью</a:t>
            </a:r>
          </a:p>
          <a:p>
            <a:pPr algn="ctr">
              <a:spcBef>
                <a:spcPct val="50000"/>
              </a:spcBef>
            </a:pP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895600" y="5181600"/>
            <a:ext cx="3352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ºF-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Температура таяния льда</a:t>
            </a:r>
          </a:p>
          <a:p>
            <a:pPr algn="ctr">
              <a:spcBef>
                <a:spcPct val="50000"/>
              </a:spcBef>
            </a:pP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2895600" y="4052888"/>
            <a:ext cx="274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2895600" y="4038600"/>
            <a:ext cx="3317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96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ºF-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Температура тела человека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895600" y="22098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212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ºF-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Температура кипения воды</a:t>
            </a:r>
          </a:p>
        </p:txBody>
      </p:sp>
      <p:sp>
        <p:nvSpPr>
          <p:cNvPr id="22537" name="Rectangle 14"/>
          <p:cNvSpPr>
            <a:spLocks noChangeArrowheads="1"/>
          </p:cNvSpPr>
          <p:nvPr/>
        </p:nvSpPr>
        <p:spPr bwMode="auto">
          <a:xfrm>
            <a:off x="2438400" y="2438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8" name="Line 15"/>
          <p:cNvSpPr>
            <a:spLocks noChangeShapeType="1"/>
          </p:cNvSpPr>
          <p:nvPr/>
        </p:nvSpPr>
        <p:spPr bwMode="auto">
          <a:xfrm>
            <a:off x="2514600" y="2590800"/>
            <a:ext cx="304800" cy="0"/>
          </a:xfrm>
          <a:prstGeom prst="line">
            <a:avLst/>
          </a:prstGeom>
          <a:noFill/>
          <a:ln w="38100">
            <a:solidFill>
              <a:srgbClr val="00BCB8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9" name="Line 16"/>
          <p:cNvSpPr>
            <a:spLocks noChangeShapeType="1"/>
          </p:cNvSpPr>
          <p:nvPr/>
        </p:nvSpPr>
        <p:spPr bwMode="auto">
          <a:xfrm>
            <a:off x="2590800" y="2667000"/>
            <a:ext cx="152400" cy="0"/>
          </a:xfrm>
          <a:prstGeom prst="line">
            <a:avLst/>
          </a:prstGeom>
          <a:noFill/>
          <a:ln w="38100">
            <a:solidFill>
              <a:srgbClr val="00BCB8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0" name="Line 17"/>
          <p:cNvSpPr>
            <a:spLocks noChangeShapeType="1"/>
          </p:cNvSpPr>
          <p:nvPr/>
        </p:nvSpPr>
        <p:spPr bwMode="auto">
          <a:xfrm flipV="1">
            <a:off x="2895600" y="2362200"/>
            <a:ext cx="0" cy="381000"/>
          </a:xfrm>
          <a:prstGeom prst="line">
            <a:avLst/>
          </a:prstGeom>
          <a:noFill/>
          <a:ln w="57150">
            <a:solidFill>
              <a:srgbClr val="00B4B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1" name="Line 18"/>
          <p:cNvSpPr>
            <a:spLocks noChangeShapeType="1"/>
          </p:cNvSpPr>
          <p:nvPr/>
        </p:nvSpPr>
        <p:spPr bwMode="auto">
          <a:xfrm>
            <a:off x="2590800" y="2514600"/>
            <a:ext cx="152400" cy="0"/>
          </a:xfrm>
          <a:prstGeom prst="line">
            <a:avLst/>
          </a:prstGeom>
          <a:noFill/>
          <a:ln w="38100">
            <a:solidFill>
              <a:srgbClr val="00BCB8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2" name="Line 19"/>
          <p:cNvSpPr>
            <a:spLocks noChangeShapeType="1"/>
          </p:cNvSpPr>
          <p:nvPr/>
        </p:nvSpPr>
        <p:spPr bwMode="auto">
          <a:xfrm flipV="1">
            <a:off x="2667000" y="609600"/>
            <a:ext cx="0" cy="5653088"/>
          </a:xfrm>
          <a:prstGeom prst="line">
            <a:avLst/>
          </a:prstGeom>
          <a:noFill/>
          <a:ln w="101600">
            <a:solidFill>
              <a:srgbClr val="33CC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3" name="Line 20"/>
          <p:cNvSpPr>
            <a:spLocks noChangeShapeType="1"/>
          </p:cNvSpPr>
          <p:nvPr/>
        </p:nvSpPr>
        <p:spPr bwMode="auto">
          <a:xfrm>
            <a:off x="2667000" y="5943600"/>
            <a:ext cx="0" cy="3190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V="1">
            <a:off x="2667000" y="5334000"/>
            <a:ext cx="0" cy="609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2667000" y="4191000"/>
            <a:ext cx="0" cy="1143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6" name="Line 23"/>
          <p:cNvSpPr>
            <a:spLocks noChangeShapeType="1"/>
          </p:cNvSpPr>
          <p:nvPr/>
        </p:nvSpPr>
        <p:spPr bwMode="auto">
          <a:xfrm>
            <a:off x="2590800" y="2743200"/>
            <a:ext cx="152400" cy="0"/>
          </a:xfrm>
          <a:prstGeom prst="line">
            <a:avLst/>
          </a:prstGeom>
          <a:noFill/>
          <a:ln w="38100">
            <a:solidFill>
              <a:srgbClr val="00BCB8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 flipV="1">
            <a:off x="2667000" y="2286000"/>
            <a:ext cx="0" cy="1905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Стрелка вверх 24">
            <a:hlinkClick r:id="rId3" action="ppaction://hlinksldjump"/>
          </p:cNvPr>
          <p:cNvSpPr/>
          <p:nvPr/>
        </p:nvSpPr>
        <p:spPr>
          <a:xfrm>
            <a:off x="7086600" y="5638800"/>
            <a:ext cx="762000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Г.С.</a:t>
            </a:r>
          </a:p>
        </p:txBody>
      </p:sp>
      <p:pic>
        <p:nvPicPr>
          <p:cNvPr id="22549" name="Picture 2" descr="Фотография Габриель Даниель Фаренгейт (photo Gabriel Daniel Fahrenhei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0" name="Прямоугольник 28"/>
          <p:cNvSpPr>
            <a:spLocks noChangeArrowheads="1"/>
          </p:cNvSpPr>
          <p:nvPr/>
        </p:nvSpPr>
        <p:spPr bwMode="auto">
          <a:xfrm>
            <a:off x="304800" y="2895600"/>
            <a:ext cx="190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200">
                <a:latin typeface="Times New Roman" pitchFamily="18" charset="0"/>
                <a:cs typeface="Times New Roman" pitchFamily="18" charset="0"/>
              </a:rPr>
              <a:t>Фаренгейт  Габриэль-Даниэль</a:t>
            </a:r>
          </a:p>
          <a:p>
            <a:pPr eaLnBrk="0" hangingPunct="0"/>
            <a:r>
              <a:rPr lang="ru-RU" sz="1200">
                <a:latin typeface="Times New Roman" pitchFamily="18" charset="0"/>
                <a:cs typeface="Times New Roman" pitchFamily="18" charset="0"/>
              </a:rPr>
              <a:t>(Fahrenheit, 1686—1736</a:t>
            </a:r>
            <a:r>
              <a:rPr 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2971800" y="533400"/>
            <a:ext cx="61722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Жидкостные термометры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Шкала Фаренгейта (1714 г.)</a:t>
            </a:r>
            <a:endParaRPr lang="ru-RU" sz="4000" kern="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80" grpId="0"/>
      <p:bldP spid="7181" grpId="0"/>
      <p:bldP spid="7189" grpId="0" animBg="1"/>
      <p:bldP spid="7190" grpId="0" animBg="1"/>
      <p:bldP spid="71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2971800" y="152400"/>
            <a:ext cx="61722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Жидкостные термометры</a:t>
            </a:r>
            <a:b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Шкала Цельсия (1742 г)</a:t>
            </a:r>
            <a:endParaRPr lang="ru-RU" sz="40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70" name="Rectangle 2" descr="5%"/>
          <p:cNvSpPr>
            <a:spLocks noChangeArrowheads="1"/>
          </p:cNvSpPr>
          <p:nvPr/>
        </p:nvSpPr>
        <p:spPr bwMode="auto">
          <a:xfrm>
            <a:off x="1600200" y="4495800"/>
            <a:ext cx="3200400" cy="1371600"/>
          </a:xfrm>
          <a:prstGeom prst="rect">
            <a:avLst/>
          </a:prstGeom>
          <a:pattFill prst="pct5">
            <a:fgClr>
              <a:schemeClr val="accent1"/>
            </a:fgClr>
            <a:bgClr>
              <a:srgbClr val="33CC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2514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трелка вверх 22">
            <a:hlinkClick r:id="rId3" action="ppaction://hlinksldjump"/>
          </p:cNvPr>
          <p:cNvSpPr/>
          <p:nvPr/>
        </p:nvSpPr>
        <p:spPr>
          <a:xfrm>
            <a:off x="6477000" y="5943600"/>
            <a:ext cx="762000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7154" name="Picture 2" descr="вода, лед, синий, голубой, кубики, макро, фото, обои, картинка #467570 - www.GdeFon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419600"/>
            <a:ext cx="30480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1600200" y="4343400"/>
            <a:ext cx="3200400" cy="1524000"/>
            <a:chOff x="1600200" y="3962400"/>
            <a:chExt cx="3200400" cy="1524000"/>
          </a:xfrm>
        </p:grpSpPr>
        <p:sp>
          <p:nvSpPr>
            <p:cNvPr id="23576" name="Line 4"/>
            <p:cNvSpPr>
              <a:spLocks noChangeShapeType="1"/>
            </p:cNvSpPr>
            <p:nvPr/>
          </p:nvSpPr>
          <p:spPr bwMode="auto">
            <a:xfrm>
              <a:off x="1600200" y="3962400"/>
              <a:ext cx="0" cy="1524000"/>
            </a:xfrm>
            <a:prstGeom prst="line">
              <a:avLst/>
            </a:prstGeom>
            <a:noFill/>
            <a:ln w="76200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7" name="Line 5"/>
            <p:cNvSpPr>
              <a:spLocks noChangeShapeType="1"/>
            </p:cNvSpPr>
            <p:nvPr/>
          </p:nvSpPr>
          <p:spPr bwMode="auto">
            <a:xfrm>
              <a:off x="4800600" y="3962400"/>
              <a:ext cx="0" cy="1524000"/>
            </a:xfrm>
            <a:prstGeom prst="line">
              <a:avLst/>
            </a:prstGeom>
            <a:noFill/>
            <a:ln w="76200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8" name="Line 6"/>
            <p:cNvSpPr>
              <a:spLocks noChangeShapeType="1"/>
            </p:cNvSpPr>
            <p:nvPr/>
          </p:nvSpPr>
          <p:spPr bwMode="auto">
            <a:xfrm flipH="1" flipV="1">
              <a:off x="1600200" y="5486400"/>
              <a:ext cx="3200400" cy="0"/>
            </a:xfrm>
            <a:prstGeom prst="line">
              <a:avLst/>
            </a:prstGeom>
            <a:noFill/>
            <a:ln w="76200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7190" name="Picture 22" descr="AG00355_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724400"/>
            <a:ext cx="14874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657600" y="38100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температура таяния льда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962400" y="14478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температура кипения воды</a:t>
            </a:r>
          </a:p>
        </p:txBody>
      </p:sp>
      <p:grpSp>
        <p:nvGrpSpPr>
          <p:cNvPr id="3" name="Группа 26"/>
          <p:cNvGrpSpPr>
            <a:grpSpLocks/>
          </p:cNvGrpSpPr>
          <p:nvPr/>
        </p:nvGrpSpPr>
        <p:grpSpPr bwMode="auto">
          <a:xfrm>
            <a:off x="2895600" y="914400"/>
            <a:ext cx="555625" cy="4406900"/>
            <a:chOff x="7848600" y="685800"/>
            <a:chExt cx="555625" cy="4406900"/>
          </a:xfrm>
        </p:grpSpPr>
        <p:pic>
          <p:nvPicPr>
            <p:cNvPr id="23574" name="Picture 7" descr="Термометр-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48600" y="685800"/>
              <a:ext cx="555625" cy="440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5" name="Line 9"/>
            <p:cNvSpPr>
              <a:spLocks noChangeShapeType="1"/>
            </p:cNvSpPr>
            <p:nvPr/>
          </p:nvSpPr>
          <p:spPr bwMode="auto">
            <a:xfrm>
              <a:off x="8153400" y="990600"/>
              <a:ext cx="0" cy="3124200"/>
            </a:xfrm>
            <a:prstGeom prst="line">
              <a:avLst/>
            </a:prstGeom>
            <a:noFill/>
            <a:ln w="101600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3276600" y="38100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3429000" y="1447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3200400" y="1600200"/>
            <a:ext cx="0" cy="2819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3010694" y="4152106"/>
            <a:ext cx="381000" cy="1588"/>
          </a:xfrm>
          <a:prstGeom prst="line">
            <a:avLst/>
          </a:prstGeom>
          <a:ln w="825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14"/>
          <p:cNvSpPr>
            <a:spLocks noChangeArrowheads="1"/>
          </p:cNvSpPr>
          <p:nvPr/>
        </p:nvSpPr>
        <p:spPr bwMode="auto">
          <a:xfrm>
            <a:off x="2514600" y="5562600"/>
            <a:ext cx="152400" cy="152400"/>
          </a:xfrm>
          <a:prstGeom prst="ellipse">
            <a:avLst/>
          </a:prstGeom>
          <a:solidFill>
            <a:srgbClr val="EFF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15"/>
          <p:cNvSpPr>
            <a:spLocks noChangeArrowheads="1"/>
          </p:cNvSpPr>
          <p:nvPr/>
        </p:nvSpPr>
        <p:spPr bwMode="auto">
          <a:xfrm>
            <a:off x="3048000" y="5562600"/>
            <a:ext cx="152400" cy="152400"/>
          </a:xfrm>
          <a:prstGeom prst="ellipse">
            <a:avLst/>
          </a:prstGeom>
          <a:solidFill>
            <a:srgbClr val="EFF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16"/>
          <p:cNvSpPr>
            <a:spLocks noChangeArrowheads="1"/>
          </p:cNvSpPr>
          <p:nvPr/>
        </p:nvSpPr>
        <p:spPr bwMode="auto">
          <a:xfrm>
            <a:off x="3657600" y="5562600"/>
            <a:ext cx="152400" cy="152400"/>
          </a:xfrm>
          <a:prstGeom prst="ellipse">
            <a:avLst/>
          </a:prstGeom>
          <a:solidFill>
            <a:srgbClr val="EFF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17"/>
          <p:cNvSpPr>
            <a:spLocks noChangeArrowheads="1"/>
          </p:cNvSpPr>
          <p:nvPr/>
        </p:nvSpPr>
        <p:spPr bwMode="auto">
          <a:xfrm>
            <a:off x="1828800" y="5562600"/>
            <a:ext cx="152400" cy="152400"/>
          </a:xfrm>
          <a:prstGeom prst="ellipse">
            <a:avLst/>
          </a:prstGeom>
          <a:solidFill>
            <a:srgbClr val="EFF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18"/>
          <p:cNvSpPr>
            <a:spLocks noChangeArrowheads="1"/>
          </p:cNvSpPr>
          <p:nvPr/>
        </p:nvSpPr>
        <p:spPr bwMode="auto">
          <a:xfrm>
            <a:off x="4114800" y="5562600"/>
            <a:ext cx="152400" cy="152400"/>
          </a:xfrm>
          <a:prstGeom prst="ellipse">
            <a:avLst/>
          </a:prstGeom>
          <a:solidFill>
            <a:srgbClr val="EFF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3" name="Прямоугольник 42"/>
          <p:cNvSpPr>
            <a:spLocks noChangeArrowheads="1"/>
          </p:cNvSpPr>
          <p:nvPr/>
        </p:nvSpPr>
        <p:spPr bwMode="auto">
          <a:xfrm>
            <a:off x="152400" y="3276600"/>
            <a:ext cx="2819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Андерс Цельсий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( 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Anders Celsius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1701 - 1744,Уппсала, Швеция 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-0.1666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-0.1666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-0.1666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85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-0.1666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98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-0.1666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12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80" grpId="0"/>
      <p:bldP spid="7181" grpId="0"/>
      <p:bldP spid="7187" grpId="0"/>
      <p:bldP spid="7188" grpId="0"/>
      <p:bldP spid="7179" grpId="0" animBg="1"/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  <p:bldP spid="39" grpId="2" animBg="1"/>
      <p:bldP spid="39" grpId="3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2" grpId="2" animBg="1"/>
      <p:bldP spid="42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вар_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310" t="6297" r="2647" b="4845"/>
          <a:stretch>
            <a:fillRect/>
          </a:stretch>
        </p:blipFill>
        <p:spPr>
          <a:xfrm>
            <a:off x="0" y="381000"/>
            <a:ext cx="9144000" cy="3821113"/>
          </a:xfrm>
        </p:spPr>
      </p:pic>
      <p:sp>
        <p:nvSpPr>
          <p:cNvPr id="6147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267200"/>
            <a:ext cx="8229600" cy="2185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Наверное уже и до вас дошли слухи о бесконечных пари, которые заключаются в ресторане "Виноградная лоза". Дело в том, ресторан располагает собственными виноградниками и изготавливает вино двух сортов. Различие во вкусе их так тонко, что даже завсегдатаи ресторана затрудняются точно назвать марку вина из только что выпитого бокала. Вот и сейчас двое приятелей уже два часа потягивают одно их фирменных вин и в разговоре всё время возвращаются к этой теме.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-  Я не сомневаюсь, что смогу различить вина, - вдруг заявляет незнакомец, который уже давно подсел к их столику и внимательно прислушивался к разговору. - Пусть мне принесут из погреба бутылку вина другого сорта. Завяжите мне глаза, налейте бокал из вашей бутылки, а другой из той, что сейчас будет принесена, и я тотчас же определю, какое вино я пью.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Конечно, тут же заключается пари, и, ко всеобщем удивлению, незнакомец его выигрывает. Не случись здесь инспектора Варнике, хозяину пришлось бы раскошелиться. Но...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- Нет, нет, это пари не может идти в счёт, - сказал инспектор Варнике. - Это игра нечестная.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b="1" i="1" smtClean="0">
                <a:latin typeface="Times New Roman" pitchFamily="18" charset="0"/>
                <a:cs typeface="Times New Roman" pitchFamily="18" charset="0"/>
              </a:rPr>
              <a:t>Почему так решил инспектор Варнике?</a:t>
            </a:r>
            <a:endParaRPr lang="ru-RU" sz="12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grpSp>
        <p:nvGrpSpPr>
          <p:cNvPr id="6148" name="Группа 9"/>
          <p:cNvGrpSpPr>
            <a:grpSpLocks/>
          </p:cNvGrpSpPr>
          <p:nvPr/>
        </p:nvGrpSpPr>
        <p:grpSpPr bwMode="auto">
          <a:xfrm>
            <a:off x="0" y="152400"/>
            <a:ext cx="2476500" cy="1333500"/>
            <a:chOff x="0" y="-228600"/>
            <a:chExt cx="2476500" cy="1333500"/>
          </a:xfrm>
        </p:grpSpPr>
        <p:sp>
          <p:nvSpPr>
            <p:cNvPr id="6149" name="Line 4"/>
            <p:cNvSpPr>
              <a:spLocks noChangeShapeType="1"/>
            </p:cNvSpPr>
            <p:nvPr/>
          </p:nvSpPr>
          <p:spPr bwMode="auto">
            <a:xfrm flipH="1">
              <a:off x="0" y="0"/>
              <a:ext cx="2171700" cy="24765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0" name="Line 5"/>
            <p:cNvSpPr>
              <a:spLocks noChangeShapeType="1"/>
            </p:cNvSpPr>
            <p:nvPr/>
          </p:nvSpPr>
          <p:spPr bwMode="auto">
            <a:xfrm>
              <a:off x="1295400" y="0"/>
              <a:ext cx="1181100" cy="81915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1" name="Line 6"/>
            <p:cNvSpPr>
              <a:spLocks noChangeShapeType="1"/>
            </p:cNvSpPr>
            <p:nvPr/>
          </p:nvSpPr>
          <p:spPr bwMode="auto">
            <a:xfrm flipH="1">
              <a:off x="323850" y="0"/>
              <a:ext cx="952500" cy="7239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2" name="Line 7"/>
            <p:cNvSpPr>
              <a:spLocks noChangeShapeType="1"/>
            </p:cNvSpPr>
            <p:nvPr/>
          </p:nvSpPr>
          <p:spPr bwMode="auto">
            <a:xfrm flipH="1">
              <a:off x="876300" y="0"/>
              <a:ext cx="476250" cy="108585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Line 8"/>
            <p:cNvSpPr>
              <a:spLocks noChangeShapeType="1"/>
            </p:cNvSpPr>
            <p:nvPr/>
          </p:nvSpPr>
          <p:spPr bwMode="auto">
            <a:xfrm>
              <a:off x="1371600" y="0"/>
              <a:ext cx="285750" cy="11049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4" name="Oval 9"/>
            <p:cNvSpPr>
              <a:spLocks noChangeArrowheads="1"/>
            </p:cNvSpPr>
            <p:nvPr/>
          </p:nvSpPr>
          <p:spPr bwMode="auto">
            <a:xfrm>
              <a:off x="990600" y="-228600"/>
              <a:ext cx="666750" cy="5905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r="-388" b="10326"/>
          <a:stretch>
            <a:fillRect/>
          </a:stretch>
        </p:blipFill>
        <p:spPr bwMode="auto">
          <a:xfrm>
            <a:off x="3810000" y="2362200"/>
            <a:ext cx="2057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438400" y="1066800"/>
            <a:ext cx="57912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80º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температура кипения воды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429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3" cstate="print"/>
          <a:srcRect l="32031" t="5479" r="45319" b="8220"/>
          <a:stretch>
            <a:fillRect/>
          </a:stretch>
        </p:blipFill>
        <p:spPr bwMode="auto">
          <a:xfrm>
            <a:off x="0" y="152400"/>
            <a:ext cx="152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верх 7">
            <a:hlinkClick r:id="rId4" action="ppaction://hlinksldjump"/>
          </p:cNvPr>
          <p:cNvSpPr/>
          <p:nvPr/>
        </p:nvSpPr>
        <p:spPr>
          <a:xfrm>
            <a:off x="7391400" y="5562600"/>
            <a:ext cx="762000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Прямоугольник 8"/>
          <p:cNvSpPr>
            <a:spLocks noChangeArrowheads="1"/>
          </p:cNvSpPr>
          <p:nvPr/>
        </p:nvSpPr>
        <p:spPr bwMode="auto">
          <a:xfrm>
            <a:off x="5791200" y="3276600"/>
            <a:ext cx="320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1200" b="1">
                <a:latin typeface="Times New Roman" pitchFamily="18" charset="0"/>
                <a:cs typeface="Times New Roman" pitchFamily="18" charset="0"/>
              </a:rPr>
              <a:t>Рене́ Антуа́н Реомю́р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1200">
                <a:latin typeface="Times New Roman" pitchFamily="18" charset="0"/>
                <a:cs typeface="Times New Roman" pitchFamily="18" charset="0"/>
              </a:rPr>
              <a:t> (фр. </a:t>
            </a:r>
            <a:r>
              <a:rPr lang="en-US" sz="1200" i="1">
                <a:latin typeface="Times New Roman" pitchFamily="18" charset="0"/>
                <a:cs typeface="Times New Roman" pitchFamily="18" charset="0"/>
              </a:rPr>
              <a:t>René Antoine de Réaumur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; 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1200">
                <a:latin typeface="Times New Roman" pitchFamily="18" charset="0"/>
                <a:cs typeface="Times New Roman" pitchFamily="18" charset="0"/>
              </a:rPr>
              <a:t>1683 —  1757)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AutoShape 2" descr="https://upload.wikimedia.org/wikipedia/commons/d/d1/Reaumur_1683-17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4586" name="AutoShape 4" descr="https://upload.wikimedia.org/wikipedia/commons/d/d1/Reaumur_1683-17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209800" y="381000"/>
            <a:ext cx="6172200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Жидкостные термометры</a:t>
            </a:r>
            <a:b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Шкала Реомюра (1730 г)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3200" kern="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4588" name="Group 2"/>
          <p:cNvGrpSpPr>
            <a:grpSpLocks/>
          </p:cNvGrpSpPr>
          <p:nvPr/>
        </p:nvGrpSpPr>
        <p:grpSpPr bwMode="auto">
          <a:xfrm>
            <a:off x="1524000" y="304800"/>
            <a:ext cx="685800" cy="4419600"/>
            <a:chOff x="4272" y="624"/>
            <a:chExt cx="432" cy="2784"/>
          </a:xfrm>
        </p:grpSpPr>
        <p:pic>
          <p:nvPicPr>
            <p:cNvPr id="24601" name="Picture 3" descr="Термометр-1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0" y="624"/>
              <a:ext cx="350" cy="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2" name="Rectangle 4"/>
            <p:cNvSpPr>
              <a:spLocks noChangeArrowheads="1"/>
            </p:cNvSpPr>
            <p:nvPr/>
          </p:nvSpPr>
          <p:spPr bwMode="auto">
            <a:xfrm>
              <a:off x="4272" y="2064"/>
              <a:ext cx="432" cy="13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4589" name="Picture 8" descr="Термометр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2451100"/>
            <a:ext cx="555625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1676400" y="2438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1752600" y="2590800"/>
            <a:ext cx="304800" cy="0"/>
          </a:xfrm>
          <a:prstGeom prst="line">
            <a:avLst/>
          </a:prstGeom>
          <a:noFill/>
          <a:ln w="38100">
            <a:solidFill>
              <a:srgbClr val="00BCB8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1828800" y="2667000"/>
            <a:ext cx="152400" cy="0"/>
          </a:xfrm>
          <a:prstGeom prst="line">
            <a:avLst/>
          </a:prstGeom>
          <a:noFill/>
          <a:ln w="38100">
            <a:solidFill>
              <a:srgbClr val="00BCB8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V="1">
            <a:off x="2133600" y="2362200"/>
            <a:ext cx="0" cy="381000"/>
          </a:xfrm>
          <a:prstGeom prst="line">
            <a:avLst/>
          </a:prstGeom>
          <a:noFill/>
          <a:ln w="57150">
            <a:solidFill>
              <a:srgbClr val="00B4B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1828800" y="2514600"/>
            <a:ext cx="152400" cy="0"/>
          </a:xfrm>
          <a:prstGeom prst="line">
            <a:avLst/>
          </a:prstGeom>
          <a:noFill/>
          <a:ln w="38100">
            <a:solidFill>
              <a:srgbClr val="00BCB8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V="1">
            <a:off x="1905000" y="609600"/>
            <a:ext cx="0" cy="5653088"/>
          </a:xfrm>
          <a:prstGeom prst="line">
            <a:avLst/>
          </a:prstGeom>
          <a:noFill/>
          <a:ln w="101600">
            <a:solidFill>
              <a:srgbClr val="33CC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1905000" y="5943600"/>
            <a:ext cx="0" cy="3190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V="1">
            <a:off x="1905000" y="5334000"/>
            <a:ext cx="0" cy="609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8" name="Line 23"/>
          <p:cNvSpPr>
            <a:spLocks noChangeShapeType="1"/>
          </p:cNvSpPr>
          <p:nvPr/>
        </p:nvSpPr>
        <p:spPr bwMode="auto">
          <a:xfrm>
            <a:off x="1828800" y="2743200"/>
            <a:ext cx="152400" cy="0"/>
          </a:xfrm>
          <a:prstGeom prst="line">
            <a:avLst/>
          </a:prstGeom>
          <a:noFill/>
          <a:ln w="38100">
            <a:solidFill>
              <a:srgbClr val="00BCB8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2590800" y="5181600"/>
            <a:ext cx="510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rgbClr val="3C3C77"/>
                </a:solidFill>
                <a:latin typeface="Times New Roman" pitchFamily="18" charset="0"/>
                <a:cs typeface="Times New Roman" pitchFamily="18" charset="0"/>
              </a:rPr>
              <a:t>0°R</a:t>
            </a:r>
            <a:r>
              <a:rPr lang="en-US" sz="2800" b="1">
                <a:solidFill>
                  <a:srgbClr val="3C3C7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>
                <a:solidFill>
                  <a:srgbClr val="3C3C77"/>
                </a:solidFill>
                <a:latin typeface="Times New Roman" pitchFamily="18" charset="0"/>
                <a:cs typeface="Times New Roman" pitchFamily="18" charset="0"/>
              </a:rPr>
              <a:t> температура таяния льда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 flipH="1">
            <a:off x="267494" y="3694906"/>
            <a:ext cx="32766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 descr="вода, лед, синий, голубой, кубики, макро, фото, обои, картинка #467570 - www.GdeFon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1981200" cy="885737"/>
          </a:xfrm>
          <a:prstGeom prst="flowChartManualOperation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25603" name="Line 2"/>
          <p:cNvSpPr>
            <a:spLocks noChangeShapeType="1"/>
          </p:cNvSpPr>
          <p:nvPr/>
        </p:nvSpPr>
        <p:spPr bwMode="auto">
          <a:xfrm>
            <a:off x="1422400" y="5276850"/>
            <a:ext cx="74025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Line 3"/>
          <p:cNvSpPr>
            <a:spLocks noChangeShapeType="1"/>
          </p:cNvSpPr>
          <p:nvPr/>
        </p:nvSpPr>
        <p:spPr bwMode="auto">
          <a:xfrm rot="-5400000">
            <a:off x="-302419" y="3428207"/>
            <a:ext cx="59070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5605" name="Группа 77"/>
          <p:cNvGrpSpPr>
            <a:grpSpLocks/>
          </p:cNvGrpSpPr>
          <p:nvPr/>
        </p:nvGrpSpPr>
        <p:grpSpPr bwMode="auto">
          <a:xfrm>
            <a:off x="584200" y="1719263"/>
            <a:ext cx="246063" cy="2436812"/>
            <a:chOff x="584200" y="1719263"/>
            <a:chExt cx="246063" cy="2436812"/>
          </a:xfrm>
        </p:grpSpPr>
        <p:grpSp>
          <p:nvGrpSpPr>
            <p:cNvPr id="25671" name="Group 15"/>
            <p:cNvGrpSpPr>
              <a:grpSpLocks noChangeAspect="1"/>
            </p:cNvGrpSpPr>
            <p:nvPr/>
          </p:nvGrpSpPr>
          <p:grpSpPr bwMode="auto">
            <a:xfrm>
              <a:off x="584200" y="1719263"/>
              <a:ext cx="246063" cy="2436812"/>
              <a:chOff x="3606" y="1117"/>
              <a:chExt cx="179" cy="1777"/>
            </a:xfrm>
          </p:grpSpPr>
          <p:grpSp>
            <p:nvGrpSpPr>
              <p:cNvPr id="25673" name="Group 16"/>
              <p:cNvGrpSpPr>
                <a:grpSpLocks noChangeAspect="1"/>
              </p:cNvGrpSpPr>
              <p:nvPr/>
            </p:nvGrpSpPr>
            <p:grpSpPr bwMode="auto">
              <a:xfrm>
                <a:off x="3606" y="1117"/>
                <a:ext cx="179" cy="1777"/>
                <a:chOff x="3606" y="1117"/>
                <a:chExt cx="179" cy="1777"/>
              </a:xfrm>
            </p:grpSpPr>
            <p:sp>
              <p:nvSpPr>
                <p:cNvPr id="25703" name="AutoShape 1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683" y="1233"/>
                  <a:ext cx="23" cy="158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5704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3606" y="1117"/>
                  <a:ext cx="179" cy="1777"/>
                  <a:chOff x="1064" y="852"/>
                  <a:chExt cx="199" cy="1974"/>
                </a:xfrm>
              </p:grpSpPr>
              <p:grpSp>
                <p:nvGrpSpPr>
                  <p:cNvPr id="25705" name="Group 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064" y="852"/>
                    <a:ext cx="199" cy="1574"/>
                    <a:chOff x="1064" y="852"/>
                    <a:chExt cx="286" cy="2261"/>
                  </a:xfrm>
                </p:grpSpPr>
                <p:sp>
                  <p:nvSpPr>
                    <p:cNvPr id="25714" name="Line 2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064" y="981"/>
                      <a:ext cx="0" cy="213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715" name="Line 2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350" y="981"/>
                      <a:ext cx="0" cy="213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716" name="Arc 22"/>
                    <p:cNvSpPr>
                      <a:spLocks noChangeAspect="1"/>
                    </p:cNvSpPr>
                    <p:nvPr/>
                  </p:nvSpPr>
                  <p:spPr bwMode="auto">
                    <a:xfrm rot="13781695" flipV="1">
                      <a:off x="1093" y="843"/>
                      <a:ext cx="222" cy="239"/>
                    </a:xfrm>
                    <a:custGeom>
                      <a:avLst/>
                      <a:gdLst>
                        <a:gd name="T0" fmla="*/ 0 w 33153"/>
                        <a:gd name="T1" fmla="*/ 0 h 35749"/>
                        <a:gd name="T2" fmla="*/ 0 w 33153"/>
                        <a:gd name="T3" fmla="*/ 0 h 35749"/>
                        <a:gd name="T4" fmla="*/ 0 w 33153"/>
                        <a:gd name="T5" fmla="*/ 0 h 35749"/>
                        <a:gd name="T6" fmla="*/ 0 60000 65536"/>
                        <a:gd name="T7" fmla="*/ 0 60000 65536"/>
                        <a:gd name="T8" fmla="*/ 0 60000 65536"/>
                        <a:gd name="T9" fmla="*/ 0 w 33153"/>
                        <a:gd name="T10" fmla="*/ 0 h 35749"/>
                        <a:gd name="T11" fmla="*/ 33153 w 33153"/>
                        <a:gd name="T12" fmla="*/ 35749 h 3574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3153" h="35749" fill="none" extrusionOk="0">
                          <a:moveTo>
                            <a:pt x="-1" y="3349"/>
                          </a:moveTo>
                          <a:cubicBezTo>
                            <a:pt x="3455" y="1161"/>
                            <a:pt x="7462" y="-1"/>
                            <a:pt x="11553" y="0"/>
                          </a:cubicBezTo>
                          <a:cubicBezTo>
                            <a:pt x="23482" y="0"/>
                            <a:pt x="33153" y="9670"/>
                            <a:pt x="33153" y="21600"/>
                          </a:cubicBezTo>
                          <a:cubicBezTo>
                            <a:pt x="33153" y="26798"/>
                            <a:pt x="31278" y="31821"/>
                            <a:pt x="27873" y="35749"/>
                          </a:cubicBezTo>
                        </a:path>
                        <a:path w="33153" h="35749" stroke="0" extrusionOk="0">
                          <a:moveTo>
                            <a:pt x="-1" y="3349"/>
                          </a:moveTo>
                          <a:cubicBezTo>
                            <a:pt x="3455" y="1161"/>
                            <a:pt x="7462" y="-1"/>
                            <a:pt x="11553" y="0"/>
                          </a:cubicBezTo>
                          <a:cubicBezTo>
                            <a:pt x="23482" y="0"/>
                            <a:pt x="33153" y="9670"/>
                            <a:pt x="33153" y="21600"/>
                          </a:cubicBezTo>
                          <a:cubicBezTo>
                            <a:pt x="33153" y="26798"/>
                            <a:pt x="31278" y="31821"/>
                            <a:pt x="27873" y="35749"/>
                          </a:cubicBezTo>
                          <a:lnTo>
                            <a:pt x="11553" y="21600"/>
                          </a:lnTo>
                          <a:lnTo>
                            <a:pt x="-1" y="3349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5706" name="Group 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15" y="2494"/>
                    <a:ext cx="101" cy="332"/>
                    <a:chOff x="1610" y="1617"/>
                    <a:chExt cx="101" cy="332"/>
                  </a:xfrm>
                </p:grpSpPr>
                <p:sp>
                  <p:nvSpPr>
                    <p:cNvPr id="25711" name="Line 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610" y="1617"/>
                      <a:ext cx="1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712" name="Line 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710" y="1617"/>
                      <a:ext cx="1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713" name="Arc 26"/>
                    <p:cNvSpPr>
                      <a:spLocks noChangeAspect="1"/>
                    </p:cNvSpPr>
                    <p:nvPr/>
                  </p:nvSpPr>
                  <p:spPr bwMode="auto">
                    <a:xfrm rot="7818305">
                      <a:off x="1620" y="1869"/>
                      <a:ext cx="77" cy="84"/>
                    </a:xfrm>
                    <a:custGeom>
                      <a:avLst/>
                      <a:gdLst>
                        <a:gd name="T0" fmla="*/ 0 w 33153"/>
                        <a:gd name="T1" fmla="*/ 0 h 35749"/>
                        <a:gd name="T2" fmla="*/ 0 w 33153"/>
                        <a:gd name="T3" fmla="*/ 0 h 35749"/>
                        <a:gd name="T4" fmla="*/ 0 w 33153"/>
                        <a:gd name="T5" fmla="*/ 0 h 35749"/>
                        <a:gd name="T6" fmla="*/ 0 60000 65536"/>
                        <a:gd name="T7" fmla="*/ 0 60000 65536"/>
                        <a:gd name="T8" fmla="*/ 0 60000 65536"/>
                        <a:gd name="T9" fmla="*/ 0 w 33153"/>
                        <a:gd name="T10" fmla="*/ 0 h 35749"/>
                        <a:gd name="T11" fmla="*/ 33153 w 33153"/>
                        <a:gd name="T12" fmla="*/ 35749 h 3574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3153" h="35749" fill="none" extrusionOk="0">
                          <a:moveTo>
                            <a:pt x="-1" y="3349"/>
                          </a:moveTo>
                          <a:cubicBezTo>
                            <a:pt x="3455" y="1161"/>
                            <a:pt x="7462" y="-1"/>
                            <a:pt x="11553" y="0"/>
                          </a:cubicBezTo>
                          <a:cubicBezTo>
                            <a:pt x="23482" y="0"/>
                            <a:pt x="33153" y="9670"/>
                            <a:pt x="33153" y="21600"/>
                          </a:cubicBezTo>
                          <a:cubicBezTo>
                            <a:pt x="33153" y="26798"/>
                            <a:pt x="31278" y="31821"/>
                            <a:pt x="27873" y="35749"/>
                          </a:cubicBezTo>
                        </a:path>
                        <a:path w="33153" h="35749" stroke="0" extrusionOk="0">
                          <a:moveTo>
                            <a:pt x="-1" y="3349"/>
                          </a:moveTo>
                          <a:cubicBezTo>
                            <a:pt x="3455" y="1161"/>
                            <a:pt x="7462" y="-1"/>
                            <a:pt x="11553" y="0"/>
                          </a:cubicBezTo>
                          <a:cubicBezTo>
                            <a:pt x="23482" y="0"/>
                            <a:pt x="33153" y="9670"/>
                            <a:pt x="33153" y="21600"/>
                          </a:cubicBezTo>
                          <a:cubicBezTo>
                            <a:pt x="33153" y="26798"/>
                            <a:pt x="31278" y="31821"/>
                            <a:pt x="27873" y="35749"/>
                          </a:cubicBezTo>
                          <a:lnTo>
                            <a:pt x="11553" y="21600"/>
                          </a:lnTo>
                          <a:lnTo>
                            <a:pt x="-1" y="3349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5707" name="Arc 27"/>
                  <p:cNvSpPr>
                    <a:spLocks noChangeAspect="1"/>
                  </p:cNvSpPr>
                  <p:nvPr/>
                </p:nvSpPr>
                <p:spPr bwMode="auto">
                  <a:xfrm rot="-2981695">
                    <a:off x="1065" y="2469"/>
                    <a:ext cx="50" cy="47"/>
                  </a:xfrm>
                  <a:custGeom>
                    <a:avLst/>
                    <a:gdLst>
                      <a:gd name="T0" fmla="*/ 0 w 21600"/>
                      <a:gd name="T1" fmla="*/ 0 h 20050"/>
                      <a:gd name="T2" fmla="*/ 0 w 21600"/>
                      <a:gd name="T3" fmla="*/ 0 h 20050"/>
                      <a:gd name="T4" fmla="*/ 0 w 21600"/>
                      <a:gd name="T5" fmla="*/ 0 h 2005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0050"/>
                      <a:gd name="T11" fmla="*/ 21600 w 21600"/>
                      <a:gd name="T12" fmla="*/ 20050 h 2005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0050" fill="none" extrusionOk="0">
                        <a:moveTo>
                          <a:pt x="20778" y="-1"/>
                        </a:moveTo>
                        <a:cubicBezTo>
                          <a:pt x="21323" y="1919"/>
                          <a:pt x="21600" y="3905"/>
                          <a:pt x="21600" y="5901"/>
                        </a:cubicBezTo>
                        <a:cubicBezTo>
                          <a:pt x="21600" y="11099"/>
                          <a:pt x="19725" y="16122"/>
                          <a:pt x="16320" y="20050"/>
                        </a:cubicBezTo>
                      </a:path>
                      <a:path w="21600" h="20050" stroke="0" extrusionOk="0">
                        <a:moveTo>
                          <a:pt x="20778" y="-1"/>
                        </a:moveTo>
                        <a:cubicBezTo>
                          <a:pt x="21323" y="1919"/>
                          <a:pt x="21600" y="3905"/>
                          <a:pt x="21600" y="5901"/>
                        </a:cubicBezTo>
                        <a:cubicBezTo>
                          <a:pt x="21600" y="11099"/>
                          <a:pt x="19725" y="16122"/>
                          <a:pt x="16320" y="20050"/>
                        </a:cubicBezTo>
                        <a:lnTo>
                          <a:pt x="0" y="5901"/>
                        </a:lnTo>
                        <a:lnTo>
                          <a:pt x="20778" y="-1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708" name="Arc 28"/>
                  <p:cNvSpPr>
                    <a:spLocks noChangeAspect="1"/>
                  </p:cNvSpPr>
                  <p:nvPr/>
                </p:nvSpPr>
                <p:spPr bwMode="auto">
                  <a:xfrm rot="7818305">
                    <a:off x="1065" y="2406"/>
                    <a:ext cx="50" cy="47"/>
                  </a:xfrm>
                  <a:custGeom>
                    <a:avLst/>
                    <a:gdLst>
                      <a:gd name="T0" fmla="*/ 0 w 21600"/>
                      <a:gd name="T1" fmla="*/ 0 h 20050"/>
                      <a:gd name="T2" fmla="*/ 0 w 21600"/>
                      <a:gd name="T3" fmla="*/ 0 h 20050"/>
                      <a:gd name="T4" fmla="*/ 0 w 21600"/>
                      <a:gd name="T5" fmla="*/ 0 h 2005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0050"/>
                      <a:gd name="T11" fmla="*/ 21600 w 21600"/>
                      <a:gd name="T12" fmla="*/ 20050 h 2005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0050" fill="none" extrusionOk="0">
                        <a:moveTo>
                          <a:pt x="20778" y="-1"/>
                        </a:moveTo>
                        <a:cubicBezTo>
                          <a:pt x="21323" y="1919"/>
                          <a:pt x="21600" y="3905"/>
                          <a:pt x="21600" y="5901"/>
                        </a:cubicBezTo>
                        <a:cubicBezTo>
                          <a:pt x="21600" y="11099"/>
                          <a:pt x="19725" y="16122"/>
                          <a:pt x="16320" y="20050"/>
                        </a:cubicBezTo>
                      </a:path>
                      <a:path w="21600" h="20050" stroke="0" extrusionOk="0">
                        <a:moveTo>
                          <a:pt x="20778" y="-1"/>
                        </a:moveTo>
                        <a:cubicBezTo>
                          <a:pt x="21323" y="1919"/>
                          <a:pt x="21600" y="3905"/>
                          <a:pt x="21600" y="5901"/>
                        </a:cubicBezTo>
                        <a:cubicBezTo>
                          <a:pt x="21600" y="11099"/>
                          <a:pt x="19725" y="16122"/>
                          <a:pt x="16320" y="20050"/>
                        </a:cubicBezTo>
                        <a:lnTo>
                          <a:pt x="0" y="5901"/>
                        </a:lnTo>
                        <a:lnTo>
                          <a:pt x="20778" y="-1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709" name="Arc 29"/>
                  <p:cNvSpPr>
                    <a:spLocks noChangeAspect="1"/>
                  </p:cNvSpPr>
                  <p:nvPr/>
                </p:nvSpPr>
                <p:spPr bwMode="auto">
                  <a:xfrm rot="13781695" flipH="1">
                    <a:off x="1213" y="2404"/>
                    <a:ext cx="50" cy="47"/>
                  </a:xfrm>
                  <a:custGeom>
                    <a:avLst/>
                    <a:gdLst>
                      <a:gd name="T0" fmla="*/ 0 w 21600"/>
                      <a:gd name="T1" fmla="*/ 0 h 20050"/>
                      <a:gd name="T2" fmla="*/ 0 w 21600"/>
                      <a:gd name="T3" fmla="*/ 0 h 20050"/>
                      <a:gd name="T4" fmla="*/ 0 w 21600"/>
                      <a:gd name="T5" fmla="*/ 0 h 2005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0050"/>
                      <a:gd name="T11" fmla="*/ 21600 w 21600"/>
                      <a:gd name="T12" fmla="*/ 20050 h 2005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0050" fill="none" extrusionOk="0">
                        <a:moveTo>
                          <a:pt x="20778" y="-1"/>
                        </a:moveTo>
                        <a:cubicBezTo>
                          <a:pt x="21323" y="1919"/>
                          <a:pt x="21600" y="3905"/>
                          <a:pt x="21600" y="5901"/>
                        </a:cubicBezTo>
                        <a:cubicBezTo>
                          <a:pt x="21600" y="11099"/>
                          <a:pt x="19725" y="16122"/>
                          <a:pt x="16320" y="20050"/>
                        </a:cubicBezTo>
                      </a:path>
                      <a:path w="21600" h="20050" stroke="0" extrusionOk="0">
                        <a:moveTo>
                          <a:pt x="20778" y="-1"/>
                        </a:moveTo>
                        <a:cubicBezTo>
                          <a:pt x="21323" y="1919"/>
                          <a:pt x="21600" y="3905"/>
                          <a:pt x="21600" y="5901"/>
                        </a:cubicBezTo>
                        <a:cubicBezTo>
                          <a:pt x="21600" y="11099"/>
                          <a:pt x="19725" y="16122"/>
                          <a:pt x="16320" y="20050"/>
                        </a:cubicBezTo>
                        <a:lnTo>
                          <a:pt x="0" y="5901"/>
                        </a:lnTo>
                        <a:lnTo>
                          <a:pt x="20778" y="-1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710" name="Arc 30"/>
                  <p:cNvSpPr>
                    <a:spLocks noChangeAspect="1"/>
                  </p:cNvSpPr>
                  <p:nvPr/>
                </p:nvSpPr>
                <p:spPr bwMode="auto">
                  <a:xfrm rot="2981695" flipH="1">
                    <a:off x="1215" y="2467"/>
                    <a:ext cx="50" cy="47"/>
                  </a:xfrm>
                  <a:custGeom>
                    <a:avLst/>
                    <a:gdLst>
                      <a:gd name="T0" fmla="*/ 0 w 21600"/>
                      <a:gd name="T1" fmla="*/ 0 h 20050"/>
                      <a:gd name="T2" fmla="*/ 0 w 21600"/>
                      <a:gd name="T3" fmla="*/ 0 h 20050"/>
                      <a:gd name="T4" fmla="*/ 0 w 21600"/>
                      <a:gd name="T5" fmla="*/ 0 h 2005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0050"/>
                      <a:gd name="T11" fmla="*/ 21600 w 21600"/>
                      <a:gd name="T12" fmla="*/ 20050 h 2005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0050" fill="none" extrusionOk="0">
                        <a:moveTo>
                          <a:pt x="20778" y="-1"/>
                        </a:moveTo>
                        <a:cubicBezTo>
                          <a:pt x="21323" y="1919"/>
                          <a:pt x="21600" y="3905"/>
                          <a:pt x="21600" y="5901"/>
                        </a:cubicBezTo>
                        <a:cubicBezTo>
                          <a:pt x="21600" y="11099"/>
                          <a:pt x="19725" y="16122"/>
                          <a:pt x="16320" y="20050"/>
                        </a:cubicBezTo>
                      </a:path>
                      <a:path w="21600" h="20050" stroke="0" extrusionOk="0">
                        <a:moveTo>
                          <a:pt x="20778" y="-1"/>
                        </a:moveTo>
                        <a:cubicBezTo>
                          <a:pt x="21323" y="1919"/>
                          <a:pt x="21600" y="3905"/>
                          <a:pt x="21600" y="5901"/>
                        </a:cubicBezTo>
                        <a:cubicBezTo>
                          <a:pt x="21600" y="11099"/>
                          <a:pt x="19725" y="16122"/>
                          <a:pt x="16320" y="20050"/>
                        </a:cubicBezTo>
                        <a:lnTo>
                          <a:pt x="0" y="5901"/>
                        </a:lnTo>
                        <a:lnTo>
                          <a:pt x="20778" y="-1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5674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657" y="2659"/>
                <a:ext cx="79" cy="227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5675" name="Line 32"/>
              <p:cNvSpPr>
                <a:spLocks noChangeAspect="1" noChangeShapeType="1"/>
              </p:cNvSpPr>
              <p:nvPr/>
            </p:nvSpPr>
            <p:spPr bwMode="auto">
              <a:xfrm>
                <a:off x="3659" y="2474"/>
                <a:ext cx="68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76" name="Line 33"/>
              <p:cNvSpPr>
                <a:spLocks noChangeAspect="1" noChangeShapeType="1"/>
              </p:cNvSpPr>
              <p:nvPr/>
            </p:nvSpPr>
            <p:spPr bwMode="auto">
              <a:xfrm>
                <a:off x="3659" y="2428"/>
                <a:ext cx="68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77" name="Line 34"/>
              <p:cNvSpPr>
                <a:spLocks noChangeAspect="1" noChangeShapeType="1"/>
              </p:cNvSpPr>
              <p:nvPr/>
            </p:nvSpPr>
            <p:spPr bwMode="auto">
              <a:xfrm>
                <a:off x="3659" y="2337"/>
                <a:ext cx="68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78" name="Line 35"/>
              <p:cNvSpPr>
                <a:spLocks noChangeAspect="1" noChangeShapeType="1"/>
              </p:cNvSpPr>
              <p:nvPr/>
            </p:nvSpPr>
            <p:spPr bwMode="auto">
              <a:xfrm>
                <a:off x="3635" y="2292"/>
                <a:ext cx="113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79" name="Line 36"/>
              <p:cNvSpPr>
                <a:spLocks noChangeAspect="1" noChangeShapeType="1"/>
              </p:cNvSpPr>
              <p:nvPr/>
            </p:nvSpPr>
            <p:spPr bwMode="auto">
              <a:xfrm>
                <a:off x="3659" y="2247"/>
                <a:ext cx="68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0" name="Line 37"/>
              <p:cNvSpPr>
                <a:spLocks noChangeAspect="1" noChangeShapeType="1"/>
              </p:cNvSpPr>
              <p:nvPr/>
            </p:nvSpPr>
            <p:spPr bwMode="auto">
              <a:xfrm>
                <a:off x="3659" y="2201"/>
                <a:ext cx="68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1" name="Line 38"/>
              <p:cNvSpPr>
                <a:spLocks noChangeAspect="1" noChangeShapeType="1"/>
              </p:cNvSpPr>
              <p:nvPr/>
            </p:nvSpPr>
            <p:spPr bwMode="auto">
              <a:xfrm>
                <a:off x="3659" y="2156"/>
                <a:ext cx="68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2" name="Line 39"/>
              <p:cNvSpPr>
                <a:spLocks noChangeAspect="1" noChangeShapeType="1"/>
              </p:cNvSpPr>
              <p:nvPr/>
            </p:nvSpPr>
            <p:spPr bwMode="auto">
              <a:xfrm>
                <a:off x="3659" y="2111"/>
                <a:ext cx="68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3" name="Line 40"/>
              <p:cNvSpPr>
                <a:spLocks noChangeAspect="1" noChangeShapeType="1"/>
              </p:cNvSpPr>
              <p:nvPr/>
            </p:nvSpPr>
            <p:spPr bwMode="auto">
              <a:xfrm>
                <a:off x="3635" y="2065"/>
                <a:ext cx="113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4" name="Line 41"/>
              <p:cNvSpPr>
                <a:spLocks noChangeAspect="1" noChangeShapeType="1"/>
              </p:cNvSpPr>
              <p:nvPr/>
            </p:nvSpPr>
            <p:spPr bwMode="auto">
              <a:xfrm>
                <a:off x="3659" y="2020"/>
                <a:ext cx="68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5" name="Line 42"/>
              <p:cNvSpPr>
                <a:spLocks noChangeAspect="1" noChangeShapeType="1"/>
              </p:cNvSpPr>
              <p:nvPr/>
            </p:nvSpPr>
            <p:spPr bwMode="auto">
              <a:xfrm>
                <a:off x="3659" y="1975"/>
                <a:ext cx="68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6" name="Line 43"/>
              <p:cNvSpPr>
                <a:spLocks noChangeAspect="1" noChangeShapeType="1"/>
              </p:cNvSpPr>
              <p:nvPr/>
            </p:nvSpPr>
            <p:spPr bwMode="auto">
              <a:xfrm>
                <a:off x="3659" y="1929"/>
                <a:ext cx="68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7" name="Line 44"/>
              <p:cNvSpPr>
                <a:spLocks noChangeAspect="1" noChangeShapeType="1"/>
              </p:cNvSpPr>
              <p:nvPr/>
            </p:nvSpPr>
            <p:spPr bwMode="auto">
              <a:xfrm>
                <a:off x="3659" y="2383"/>
                <a:ext cx="68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8" name="Line 45"/>
              <p:cNvSpPr>
                <a:spLocks noChangeAspect="1" noChangeShapeType="1"/>
              </p:cNvSpPr>
              <p:nvPr/>
            </p:nvSpPr>
            <p:spPr bwMode="auto">
              <a:xfrm>
                <a:off x="3635" y="2519"/>
                <a:ext cx="113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9" name="Line 46"/>
              <p:cNvSpPr>
                <a:spLocks noChangeAspect="1" noChangeShapeType="1"/>
              </p:cNvSpPr>
              <p:nvPr/>
            </p:nvSpPr>
            <p:spPr bwMode="auto">
              <a:xfrm>
                <a:off x="3659" y="1884"/>
                <a:ext cx="68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0" name="Line 47"/>
              <p:cNvSpPr>
                <a:spLocks noChangeAspect="1" noChangeShapeType="1"/>
              </p:cNvSpPr>
              <p:nvPr/>
            </p:nvSpPr>
            <p:spPr bwMode="auto">
              <a:xfrm>
                <a:off x="3635" y="1838"/>
                <a:ext cx="113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1" name="Line 48"/>
              <p:cNvSpPr>
                <a:spLocks noChangeAspect="1" noChangeShapeType="1"/>
              </p:cNvSpPr>
              <p:nvPr/>
            </p:nvSpPr>
            <p:spPr bwMode="auto">
              <a:xfrm>
                <a:off x="3659" y="1793"/>
                <a:ext cx="68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2" name="Line 49"/>
              <p:cNvSpPr>
                <a:spLocks noChangeAspect="1" noChangeShapeType="1"/>
              </p:cNvSpPr>
              <p:nvPr/>
            </p:nvSpPr>
            <p:spPr bwMode="auto">
              <a:xfrm>
                <a:off x="3659" y="1748"/>
                <a:ext cx="68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3" name="Line 50"/>
              <p:cNvSpPr>
                <a:spLocks noChangeAspect="1" noChangeShapeType="1"/>
              </p:cNvSpPr>
              <p:nvPr/>
            </p:nvSpPr>
            <p:spPr bwMode="auto">
              <a:xfrm>
                <a:off x="3659" y="1702"/>
                <a:ext cx="68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4" name="Line 51"/>
              <p:cNvSpPr>
                <a:spLocks noChangeAspect="1" noChangeShapeType="1"/>
              </p:cNvSpPr>
              <p:nvPr/>
            </p:nvSpPr>
            <p:spPr bwMode="auto">
              <a:xfrm>
                <a:off x="3659" y="1657"/>
                <a:ext cx="68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5" name="Line 52"/>
              <p:cNvSpPr>
                <a:spLocks noChangeAspect="1" noChangeShapeType="1"/>
              </p:cNvSpPr>
              <p:nvPr/>
            </p:nvSpPr>
            <p:spPr bwMode="auto">
              <a:xfrm>
                <a:off x="3635" y="1612"/>
                <a:ext cx="113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6" name="Line 53"/>
              <p:cNvSpPr>
                <a:spLocks noChangeAspect="1" noChangeShapeType="1"/>
              </p:cNvSpPr>
              <p:nvPr/>
            </p:nvSpPr>
            <p:spPr bwMode="auto">
              <a:xfrm>
                <a:off x="3659" y="1566"/>
                <a:ext cx="68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7" name="Line 54"/>
              <p:cNvSpPr>
                <a:spLocks noChangeAspect="1" noChangeShapeType="1"/>
              </p:cNvSpPr>
              <p:nvPr/>
            </p:nvSpPr>
            <p:spPr bwMode="auto">
              <a:xfrm>
                <a:off x="3659" y="1521"/>
                <a:ext cx="68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8" name="Line 55"/>
              <p:cNvSpPr>
                <a:spLocks noChangeAspect="1" noChangeShapeType="1"/>
              </p:cNvSpPr>
              <p:nvPr/>
            </p:nvSpPr>
            <p:spPr bwMode="auto">
              <a:xfrm>
                <a:off x="3659" y="1476"/>
                <a:ext cx="68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9" name="Line 56"/>
              <p:cNvSpPr>
                <a:spLocks noChangeAspect="1" noChangeShapeType="1"/>
              </p:cNvSpPr>
              <p:nvPr/>
            </p:nvSpPr>
            <p:spPr bwMode="auto">
              <a:xfrm>
                <a:off x="3659" y="1430"/>
                <a:ext cx="68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0" name="Line 57"/>
              <p:cNvSpPr>
                <a:spLocks noChangeAspect="1" noChangeShapeType="1"/>
              </p:cNvSpPr>
              <p:nvPr/>
            </p:nvSpPr>
            <p:spPr bwMode="auto">
              <a:xfrm>
                <a:off x="3635" y="1385"/>
                <a:ext cx="113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1" name="Line 58"/>
              <p:cNvSpPr>
                <a:spLocks noChangeAspect="1" noChangeShapeType="1"/>
              </p:cNvSpPr>
              <p:nvPr/>
            </p:nvSpPr>
            <p:spPr bwMode="auto">
              <a:xfrm>
                <a:off x="3659" y="1340"/>
                <a:ext cx="68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2" name="Line 59"/>
              <p:cNvSpPr>
                <a:spLocks noChangeAspect="1" noChangeShapeType="1"/>
              </p:cNvSpPr>
              <p:nvPr/>
            </p:nvSpPr>
            <p:spPr bwMode="auto">
              <a:xfrm>
                <a:off x="3659" y="1294"/>
                <a:ext cx="68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672" name="AutoShape 60"/>
            <p:cNvSpPr>
              <a:spLocks noChangeArrowheads="1"/>
            </p:cNvSpPr>
            <p:nvPr/>
          </p:nvSpPr>
          <p:spPr bwMode="auto">
            <a:xfrm>
              <a:off x="685800" y="2776538"/>
              <a:ext cx="36513" cy="1328737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sp>
        <p:nvSpPr>
          <p:cNvPr id="25606" name="Line 61"/>
          <p:cNvSpPr>
            <a:spLocks noChangeShapeType="1"/>
          </p:cNvSpPr>
          <p:nvPr/>
        </p:nvSpPr>
        <p:spPr bwMode="auto">
          <a:xfrm flipV="1">
            <a:off x="2679700" y="5257800"/>
            <a:ext cx="292100" cy="10683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Line 62"/>
          <p:cNvSpPr>
            <a:spLocks noChangeShapeType="1"/>
          </p:cNvSpPr>
          <p:nvPr/>
        </p:nvSpPr>
        <p:spPr bwMode="auto">
          <a:xfrm>
            <a:off x="2933700" y="5270500"/>
            <a:ext cx="16827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Line 63"/>
          <p:cNvSpPr>
            <a:spLocks noChangeShapeType="1"/>
          </p:cNvSpPr>
          <p:nvPr/>
        </p:nvSpPr>
        <p:spPr bwMode="auto">
          <a:xfrm flipV="1">
            <a:off x="4610100" y="1562100"/>
            <a:ext cx="1701800" cy="36893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9" name="Line 64"/>
          <p:cNvSpPr>
            <a:spLocks noChangeShapeType="1"/>
          </p:cNvSpPr>
          <p:nvPr/>
        </p:nvSpPr>
        <p:spPr bwMode="auto">
          <a:xfrm>
            <a:off x="6311900" y="1574800"/>
            <a:ext cx="2108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0" name="Line 65"/>
          <p:cNvSpPr>
            <a:spLocks noChangeShapeType="1"/>
          </p:cNvSpPr>
          <p:nvPr/>
        </p:nvSpPr>
        <p:spPr bwMode="auto">
          <a:xfrm>
            <a:off x="2508250" y="1574800"/>
            <a:ext cx="379095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3794" name="Text Box 66"/>
          <p:cNvSpPr txBox="1">
            <a:spLocks noChangeArrowheads="1"/>
          </p:cNvSpPr>
          <p:nvPr/>
        </p:nvSpPr>
        <p:spPr bwMode="auto">
          <a:xfrm>
            <a:off x="1447800" y="1219200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100 </a:t>
            </a:r>
            <a:r>
              <a:rPr lang="ru-RU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0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</a:t>
            </a:r>
            <a:endParaRPr lang="ru-RU" b="1" baseline="30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3795" name="Text Box 67"/>
          <p:cNvSpPr txBox="1">
            <a:spLocks noChangeArrowheads="1"/>
          </p:cNvSpPr>
          <p:nvPr/>
        </p:nvSpPr>
        <p:spPr bwMode="auto">
          <a:xfrm>
            <a:off x="1676400" y="5257800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0 </a:t>
            </a:r>
            <a:r>
              <a:rPr lang="ru-RU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0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</a:t>
            </a:r>
            <a:endParaRPr lang="ru-RU" b="1" baseline="30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3797" name="Text Box 69"/>
          <p:cNvSpPr txBox="1">
            <a:spLocks noChangeArrowheads="1"/>
          </p:cNvSpPr>
          <p:nvPr/>
        </p:nvSpPr>
        <p:spPr bwMode="auto">
          <a:xfrm>
            <a:off x="1841500" y="381000"/>
            <a:ext cx="128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0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</a:t>
            </a:r>
            <a:endParaRPr lang="ru-RU" sz="2400" b="1" baseline="30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3798" name="Text Box 70"/>
          <p:cNvSpPr txBox="1">
            <a:spLocks noChangeArrowheads="1"/>
          </p:cNvSpPr>
          <p:nvPr/>
        </p:nvSpPr>
        <p:spPr bwMode="auto">
          <a:xfrm>
            <a:off x="2667000" y="381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R</a:t>
            </a:r>
            <a:endParaRPr lang="ru-RU" sz="2400" b="1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3799" name="Text Box 71"/>
          <p:cNvSpPr txBox="1">
            <a:spLocks noChangeArrowheads="1"/>
          </p:cNvSpPr>
          <p:nvPr/>
        </p:nvSpPr>
        <p:spPr bwMode="auto">
          <a:xfrm>
            <a:off x="2667000" y="1219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8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 </a:t>
            </a:r>
            <a:r>
              <a:rPr lang="ru-RU" b="1" baseline="300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73800" name="Text Box 72"/>
          <p:cNvSpPr txBox="1">
            <a:spLocks noChangeArrowheads="1"/>
          </p:cNvSpPr>
          <p:nvPr/>
        </p:nvSpPr>
        <p:spPr bwMode="auto">
          <a:xfrm>
            <a:off x="2819400" y="52578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 </a:t>
            </a:r>
            <a:r>
              <a:rPr lang="ru-RU" b="1" baseline="300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73802" name="Text Box 74"/>
          <p:cNvSpPr txBox="1">
            <a:spLocks noChangeArrowheads="1"/>
          </p:cNvSpPr>
          <p:nvPr/>
        </p:nvSpPr>
        <p:spPr bwMode="auto">
          <a:xfrm>
            <a:off x="3352800" y="381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F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3803" name="Text Box 75"/>
          <p:cNvSpPr txBox="1">
            <a:spLocks noChangeArrowheads="1"/>
          </p:cNvSpPr>
          <p:nvPr/>
        </p:nvSpPr>
        <p:spPr bwMode="auto">
          <a:xfrm>
            <a:off x="3276600" y="1219200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212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b="1" baseline="3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73804" name="Text Box 76"/>
          <p:cNvSpPr txBox="1">
            <a:spLocks noChangeArrowheads="1"/>
          </p:cNvSpPr>
          <p:nvPr/>
        </p:nvSpPr>
        <p:spPr bwMode="auto">
          <a:xfrm>
            <a:off x="3429000" y="5257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32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b="1" baseline="3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5620" name="Text Box 77"/>
          <p:cNvSpPr txBox="1">
            <a:spLocks noChangeArrowheads="1"/>
          </p:cNvSpPr>
          <p:nvPr/>
        </p:nvSpPr>
        <p:spPr bwMode="auto">
          <a:xfrm>
            <a:off x="8502650" y="4711700"/>
            <a:ext cx="641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b="1">
                <a:latin typeface="Times New Roman" pitchFamily="18" charset="0"/>
              </a:rPr>
              <a:t>τ</a:t>
            </a:r>
          </a:p>
        </p:txBody>
      </p:sp>
      <p:sp>
        <p:nvSpPr>
          <p:cNvPr id="73807" name="Text Box 79"/>
          <p:cNvSpPr txBox="1">
            <a:spLocks noChangeArrowheads="1"/>
          </p:cNvSpPr>
          <p:nvPr/>
        </p:nvSpPr>
        <p:spPr bwMode="auto">
          <a:xfrm>
            <a:off x="3505200" y="2895600"/>
            <a:ext cx="609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800" b="1">
                <a:solidFill>
                  <a:srgbClr val="FF3300"/>
                </a:solidFill>
              </a:rPr>
              <a:t>?</a:t>
            </a:r>
          </a:p>
        </p:txBody>
      </p:sp>
      <p:pic>
        <p:nvPicPr>
          <p:cNvPr id="25622" name="Picture 80" descr="AG00355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86200"/>
            <a:ext cx="1076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3" name="TextBox 70"/>
          <p:cNvSpPr txBox="1">
            <a:spLocks noChangeArrowheads="1"/>
          </p:cNvSpPr>
          <p:nvPr/>
        </p:nvSpPr>
        <p:spPr bwMode="auto">
          <a:xfrm>
            <a:off x="2819400" y="495300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i="1"/>
              <a:t>Плавление льда</a:t>
            </a:r>
          </a:p>
        </p:txBody>
      </p:sp>
      <p:sp>
        <p:nvSpPr>
          <p:cNvPr id="25624" name="TextBox 71"/>
          <p:cNvSpPr txBox="1">
            <a:spLocks noChangeArrowheads="1"/>
          </p:cNvSpPr>
          <p:nvPr/>
        </p:nvSpPr>
        <p:spPr bwMode="auto">
          <a:xfrm>
            <a:off x="6324600" y="160020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i="1"/>
              <a:t>Кипение воды</a:t>
            </a:r>
          </a:p>
        </p:txBody>
      </p:sp>
      <p:sp>
        <p:nvSpPr>
          <p:cNvPr id="25625" name="TextBox 72"/>
          <p:cNvSpPr txBox="1">
            <a:spLocks noChangeArrowheads="1"/>
          </p:cNvSpPr>
          <p:nvPr/>
        </p:nvSpPr>
        <p:spPr bwMode="auto">
          <a:xfrm rot="-3926523">
            <a:off x="4087813" y="3821112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i="1"/>
              <a:t>Нагревание воды</a:t>
            </a:r>
          </a:p>
        </p:txBody>
      </p:sp>
      <p:sp>
        <p:nvSpPr>
          <p:cNvPr id="25626" name="TextBox 73"/>
          <p:cNvSpPr txBox="1">
            <a:spLocks noChangeArrowheads="1"/>
          </p:cNvSpPr>
          <p:nvPr/>
        </p:nvSpPr>
        <p:spPr bwMode="auto">
          <a:xfrm rot="-4285954">
            <a:off x="2052638" y="607060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i="1"/>
              <a:t>Нагревание льда</a:t>
            </a:r>
          </a:p>
        </p:txBody>
      </p:sp>
      <p:sp>
        <p:nvSpPr>
          <p:cNvPr id="75" name="Text Box 78"/>
          <p:cNvSpPr txBox="1">
            <a:spLocks noChangeArrowheads="1"/>
          </p:cNvSpPr>
          <p:nvPr/>
        </p:nvSpPr>
        <p:spPr bwMode="auto">
          <a:xfrm>
            <a:off x="2895600" y="381000"/>
            <a:ext cx="128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Дж</a:t>
            </a:r>
          </a:p>
        </p:txBody>
      </p:sp>
      <p:sp>
        <p:nvSpPr>
          <p:cNvPr id="76" name="Text Box 79"/>
          <p:cNvSpPr txBox="1">
            <a:spLocks noChangeArrowheads="1"/>
          </p:cNvSpPr>
          <p:nvPr/>
        </p:nvSpPr>
        <p:spPr bwMode="auto">
          <a:xfrm>
            <a:off x="2895600" y="1219200"/>
            <a:ext cx="1790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7,72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·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10</a:t>
            </a:r>
            <a:r>
              <a:rPr lang="ru-RU" b="1" baseline="30000">
                <a:solidFill>
                  <a:srgbClr val="FF0000"/>
                </a:solidFill>
                <a:latin typeface="Times New Roman" pitchFamily="18" charset="0"/>
              </a:rPr>
              <a:t>-21</a:t>
            </a:r>
            <a:endParaRPr lang="en-US" b="1" baseline="30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7" name="Text Box 80"/>
          <p:cNvSpPr txBox="1">
            <a:spLocks noChangeArrowheads="1"/>
          </p:cNvSpPr>
          <p:nvPr/>
        </p:nvSpPr>
        <p:spPr bwMode="auto">
          <a:xfrm>
            <a:off x="2819400" y="5257800"/>
            <a:ext cx="1790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,65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·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10</a:t>
            </a:r>
            <a:r>
              <a:rPr lang="ru-RU" b="1" baseline="30000">
                <a:solidFill>
                  <a:srgbClr val="FF0000"/>
                </a:solidFill>
                <a:latin typeface="Times New Roman" pitchFamily="18" charset="0"/>
              </a:rPr>
              <a:t>-21</a:t>
            </a:r>
            <a:endParaRPr lang="en-US" b="1" baseline="3000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8" name="Группа 270"/>
          <p:cNvGrpSpPr>
            <a:grpSpLocks/>
          </p:cNvGrpSpPr>
          <p:nvPr/>
        </p:nvGrpSpPr>
        <p:grpSpPr bwMode="auto">
          <a:xfrm>
            <a:off x="2743200" y="533400"/>
            <a:ext cx="304800" cy="5486400"/>
            <a:chOff x="2362200" y="533400"/>
            <a:chExt cx="304800" cy="5486400"/>
          </a:xfrm>
        </p:grpSpPr>
        <p:grpSp>
          <p:nvGrpSpPr>
            <p:cNvPr id="25632" name="Группа 222"/>
            <p:cNvGrpSpPr>
              <a:grpSpLocks/>
            </p:cNvGrpSpPr>
            <p:nvPr/>
          </p:nvGrpSpPr>
          <p:grpSpPr bwMode="auto">
            <a:xfrm>
              <a:off x="2362200" y="533400"/>
              <a:ext cx="304800" cy="5486400"/>
              <a:chOff x="4495800" y="914400"/>
              <a:chExt cx="152400" cy="2819400"/>
            </a:xfrm>
          </p:grpSpPr>
          <p:pic>
            <p:nvPicPr>
              <p:cNvPr id="25634" name="Picture 12" descr="Kelvin Thermometer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61333" t="-2667" r="33334" b="3999"/>
              <a:stretch>
                <a:fillRect/>
              </a:stretch>
            </p:blipFill>
            <p:spPr bwMode="auto">
              <a:xfrm>
                <a:off x="4495800" y="914400"/>
                <a:ext cx="152400" cy="281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5635" name="Группа 107"/>
              <p:cNvGrpSpPr>
                <a:grpSpLocks/>
              </p:cNvGrpSpPr>
              <p:nvPr/>
            </p:nvGrpSpPr>
            <p:grpSpPr bwMode="auto">
              <a:xfrm>
                <a:off x="4495800" y="1447800"/>
                <a:ext cx="152400" cy="1906588"/>
                <a:chOff x="6096000" y="3657600"/>
                <a:chExt cx="152400" cy="1906588"/>
              </a:xfrm>
            </p:grpSpPr>
            <p:grpSp>
              <p:nvGrpSpPr>
                <p:cNvPr id="25636" name="Группа 74"/>
                <p:cNvGrpSpPr>
                  <a:grpSpLocks/>
                </p:cNvGrpSpPr>
                <p:nvPr/>
              </p:nvGrpSpPr>
              <p:grpSpPr bwMode="auto">
                <a:xfrm>
                  <a:off x="6096000" y="3657600"/>
                  <a:ext cx="152400" cy="382588"/>
                  <a:chOff x="6553200" y="2743200"/>
                  <a:chExt cx="152400" cy="382588"/>
                </a:xfrm>
              </p:grpSpPr>
              <p:cxnSp>
                <p:nvCxnSpPr>
                  <p:cNvPr id="255" name="Прямая соединительная линия 254"/>
                  <p:cNvCxnSpPr/>
                  <p:nvPr/>
                </p:nvCxnSpPr>
                <p:spPr>
                  <a:xfrm>
                    <a:off x="6629400" y="2819202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Прямая соединительная линия 255"/>
                  <p:cNvCxnSpPr/>
                  <p:nvPr/>
                </p:nvCxnSpPr>
                <p:spPr>
                  <a:xfrm>
                    <a:off x="6629400" y="2895887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Прямая соединительная линия 256"/>
                  <p:cNvCxnSpPr/>
                  <p:nvPr/>
                </p:nvCxnSpPr>
                <p:spPr>
                  <a:xfrm>
                    <a:off x="6629400" y="2971756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Прямая соединительная линия 257"/>
                  <p:cNvCxnSpPr/>
                  <p:nvPr/>
                </p:nvCxnSpPr>
                <p:spPr>
                  <a:xfrm>
                    <a:off x="6629400" y="3048441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Прямая соединительная линия 258"/>
                  <p:cNvCxnSpPr/>
                  <p:nvPr/>
                </p:nvCxnSpPr>
                <p:spPr>
                  <a:xfrm>
                    <a:off x="6553200" y="3124310"/>
                    <a:ext cx="1524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Прямая соединительная линия 259"/>
                  <p:cNvCxnSpPr/>
                  <p:nvPr/>
                </p:nvCxnSpPr>
                <p:spPr>
                  <a:xfrm>
                    <a:off x="6553200" y="2743332"/>
                    <a:ext cx="1524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637" name="Группа 76"/>
                <p:cNvGrpSpPr>
                  <a:grpSpLocks/>
                </p:cNvGrpSpPr>
                <p:nvPr/>
              </p:nvGrpSpPr>
              <p:grpSpPr bwMode="auto">
                <a:xfrm>
                  <a:off x="6096000" y="4419600"/>
                  <a:ext cx="152400" cy="382588"/>
                  <a:chOff x="6553200" y="2743200"/>
                  <a:chExt cx="152400" cy="382588"/>
                </a:xfrm>
              </p:grpSpPr>
              <p:cxnSp>
                <p:nvCxnSpPr>
                  <p:cNvPr id="249" name="Прямая соединительная линия 248"/>
                  <p:cNvCxnSpPr/>
                  <p:nvPr/>
                </p:nvCxnSpPr>
                <p:spPr>
                  <a:xfrm>
                    <a:off x="6629400" y="2819157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Прямая соединительная линия 249"/>
                  <p:cNvCxnSpPr/>
                  <p:nvPr/>
                </p:nvCxnSpPr>
                <p:spPr>
                  <a:xfrm>
                    <a:off x="6629400" y="2895842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Прямая соединительная линия 250"/>
                  <p:cNvCxnSpPr/>
                  <p:nvPr/>
                </p:nvCxnSpPr>
                <p:spPr>
                  <a:xfrm>
                    <a:off x="6629400" y="2971711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Прямая соединительная линия 251"/>
                  <p:cNvCxnSpPr/>
                  <p:nvPr/>
                </p:nvCxnSpPr>
                <p:spPr>
                  <a:xfrm>
                    <a:off x="6629400" y="3048396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Прямая соединительная линия 252"/>
                  <p:cNvCxnSpPr/>
                  <p:nvPr/>
                </p:nvCxnSpPr>
                <p:spPr>
                  <a:xfrm>
                    <a:off x="6553200" y="3124266"/>
                    <a:ext cx="1524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Прямая соединительная линия 253"/>
                  <p:cNvCxnSpPr/>
                  <p:nvPr/>
                </p:nvCxnSpPr>
                <p:spPr>
                  <a:xfrm>
                    <a:off x="6553200" y="2743288"/>
                    <a:ext cx="1524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638" name="Группа 83"/>
                <p:cNvGrpSpPr>
                  <a:grpSpLocks/>
                </p:cNvGrpSpPr>
                <p:nvPr/>
              </p:nvGrpSpPr>
              <p:grpSpPr bwMode="auto">
                <a:xfrm>
                  <a:off x="6096000" y="4038600"/>
                  <a:ext cx="152400" cy="382588"/>
                  <a:chOff x="6553200" y="2743200"/>
                  <a:chExt cx="152400" cy="382588"/>
                </a:xfrm>
              </p:grpSpPr>
              <p:cxnSp>
                <p:nvCxnSpPr>
                  <p:cNvPr id="243" name="Прямая соединительная линия 242"/>
                  <p:cNvCxnSpPr/>
                  <p:nvPr/>
                </p:nvCxnSpPr>
                <p:spPr>
                  <a:xfrm>
                    <a:off x="6629400" y="2819179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Прямая соединительная линия 243"/>
                  <p:cNvCxnSpPr/>
                  <p:nvPr/>
                </p:nvCxnSpPr>
                <p:spPr>
                  <a:xfrm>
                    <a:off x="6629400" y="2895864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Прямая соединительная линия 244"/>
                  <p:cNvCxnSpPr/>
                  <p:nvPr/>
                </p:nvCxnSpPr>
                <p:spPr>
                  <a:xfrm>
                    <a:off x="6629400" y="2971734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Прямая соединительная линия 245"/>
                  <p:cNvCxnSpPr/>
                  <p:nvPr/>
                </p:nvCxnSpPr>
                <p:spPr>
                  <a:xfrm>
                    <a:off x="6629400" y="3048419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Прямая соединительная линия 246"/>
                  <p:cNvCxnSpPr/>
                  <p:nvPr/>
                </p:nvCxnSpPr>
                <p:spPr>
                  <a:xfrm>
                    <a:off x="6553200" y="3124288"/>
                    <a:ext cx="1524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Прямая соединительная линия 247"/>
                  <p:cNvCxnSpPr/>
                  <p:nvPr/>
                </p:nvCxnSpPr>
                <p:spPr>
                  <a:xfrm>
                    <a:off x="6553200" y="2743310"/>
                    <a:ext cx="1524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639" name="Группа 90"/>
                <p:cNvGrpSpPr>
                  <a:grpSpLocks/>
                </p:cNvGrpSpPr>
                <p:nvPr/>
              </p:nvGrpSpPr>
              <p:grpSpPr bwMode="auto">
                <a:xfrm>
                  <a:off x="6096000" y="4800600"/>
                  <a:ext cx="152400" cy="382588"/>
                  <a:chOff x="6553200" y="2743200"/>
                  <a:chExt cx="152400" cy="382588"/>
                </a:xfrm>
              </p:grpSpPr>
              <p:cxnSp>
                <p:nvCxnSpPr>
                  <p:cNvPr id="237" name="Прямая соединительная линия 236"/>
                  <p:cNvCxnSpPr/>
                  <p:nvPr/>
                </p:nvCxnSpPr>
                <p:spPr>
                  <a:xfrm>
                    <a:off x="6629400" y="2819135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Прямая соединительная линия 237"/>
                  <p:cNvCxnSpPr/>
                  <p:nvPr/>
                </p:nvCxnSpPr>
                <p:spPr>
                  <a:xfrm>
                    <a:off x="6629400" y="2895820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Прямая соединительная линия 238"/>
                  <p:cNvCxnSpPr/>
                  <p:nvPr/>
                </p:nvCxnSpPr>
                <p:spPr>
                  <a:xfrm>
                    <a:off x="6629400" y="2971690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Прямая соединительная линия 239"/>
                  <p:cNvCxnSpPr/>
                  <p:nvPr/>
                </p:nvCxnSpPr>
                <p:spPr>
                  <a:xfrm>
                    <a:off x="6629400" y="3048375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Прямая соединительная линия 240"/>
                  <p:cNvCxnSpPr/>
                  <p:nvPr/>
                </p:nvCxnSpPr>
                <p:spPr>
                  <a:xfrm>
                    <a:off x="6553200" y="3124244"/>
                    <a:ext cx="1524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Прямая соединительная линия 241"/>
                  <p:cNvCxnSpPr/>
                  <p:nvPr/>
                </p:nvCxnSpPr>
                <p:spPr>
                  <a:xfrm>
                    <a:off x="6553200" y="2743266"/>
                    <a:ext cx="1524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640" name="Группа 97"/>
                <p:cNvGrpSpPr>
                  <a:grpSpLocks/>
                </p:cNvGrpSpPr>
                <p:nvPr/>
              </p:nvGrpSpPr>
              <p:grpSpPr bwMode="auto">
                <a:xfrm>
                  <a:off x="6096000" y="5181600"/>
                  <a:ext cx="152400" cy="382588"/>
                  <a:chOff x="6553200" y="2743200"/>
                  <a:chExt cx="152400" cy="382588"/>
                </a:xfrm>
              </p:grpSpPr>
              <p:cxnSp>
                <p:nvCxnSpPr>
                  <p:cNvPr id="231" name="Прямая соединительная линия 230"/>
                  <p:cNvCxnSpPr/>
                  <p:nvPr/>
                </p:nvCxnSpPr>
                <p:spPr>
                  <a:xfrm>
                    <a:off x="6629400" y="2819114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Прямая соединительная линия 231"/>
                  <p:cNvCxnSpPr/>
                  <p:nvPr/>
                </p:nvCxnSpPr>
                <p:spPr>
                  <a:xfrm>
                    <a:off x="6629400" y="2895799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Прямая соединительная линия 232"/>
                  <p:cNvCxnSpPr/>
                  <p:nvPr/>
                </p:nvCxnSpPr>
                <p:spPr>
                  <a:xfrm>
                    <a:off x="6629400" y="2971668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Прямая соединительная линия 233"/>
                  <p:cNvCxnSpPr/>
                  <p:nvPr/>
                </p:nvCxnSpPr>
                <p:spPr>
                  <a:xfrm>
                    <a:off x="6629400" y="3048353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Прямая соединительная линия 234"/>
                  <p:cNvCxnSpPr/>
                  <p:nvPr/>
                </p:nvCxnSpPr>
                <p:spPr>
                  <a:xfrm>
                    <a:off x="6553200" y="3124222"/>
                    <a:ext cx="1524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Прямая соединительная линия 235"/>
                  <p:cNvCxnSpPr/>
                  <p:nvPr/>
                </p:nvCxnSpPr>
                <p:spPr>
                  <a:xfrm>
                    <a:off x="6553200" y="2743244"/>
                    <a:ext cx="1524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70" name="Прямоугольник 269"/>
            <p:cNvSpPr/>
            <p:nvPr/>
          </p:nvSpPr>
          <p:spPr>
            <a:xfrm>
              <a:off x="2438400" y="1143000"/>
              <a:ext cx="76200" cy="457200"/>
            </a:xfrm>
            <a:prstGeom prst="rect">
              <a:avLst/>
            </a:prstGeom>
            <a:solidFill>
              <a:srgbClr val="C9F1FF"/>
            </a:solidFill>
            <a:ln w="12700">
              <a:solidFill>
                <a:srgbClr val="2287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16" name="Стрелка вверх 115">
            <a:hlinkClick r:id="rId5" action="ppaction://hlinksldjump"/>
          </p:cNvPr>
          <p:cNvSpPr/>
          <p:nvPr/>
        </p:nvSpPr>
        <p:spPr>
          <a:xfrm>
            <a:off x="6019800" y="5638800"/>
            <a:ext cx="6858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3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3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3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73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98" grpId="0"/>
      <p:bldP spid="73802" grpId="0"/>
      <p:bldP spid="73803" grpId="0"/>
      <p:bldP spid="73804" grpId="0"/>
      <p:bldP spid="73807" grpId="0"/>
      <p:bldP spid="75" grpId="0"/>
      <p:bldP spid="76" grpId="0"/>
      <p:bldP spid="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1219200" y="1752600"/>
            <a:ext cx="1828800" cy="3048000"/>
          </a:xfrm>
          <a:prstGeom prst="rect">
            <a:avLst/>
          </a:prstGeom>
          <a:solidFill>
            <a:schemeClr val="bg1"/>
          </a:solidFill>
          <a:ln w="571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4" descr="5%"/>
          <p:cNvSpPr>
            <a:spLocks noChangeArrowheads="1"/>
          </p:cNvSpPr>
          <p:nvPr/>
        </p:nvSpPr>
        <p:spPr bwMode="auto">
          <a:xfrm>
            <a:off x="1295400" y="3276600"/>
            <a:ext cx="1676400" cy="1447800"/>
          </a:xfrm>
          <a:prstGeom prst="rect">
            <a:avLst/>
          </a:prstGeom>
          <a:pattFill prst="pct5">
            <a:fgClr>
              <a:schemeClr val="accent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19200" y="2667000"/>
            <a:ext cx="1828800" cy="2057400"/>
            <a:chOff x="2304" y="1632"/>
            <a:chExt cx="1152" cy="1296"/>
          </a:xfrm>
        </p:grpSpPr>
        <p:sp>
          <p:nvSpPr>
            <p:cNvPr id="26663" name="Rectangle 6" descr="5%"/>
            <p:cNvSpPr>
              <a:spLocks noChangeArrowheads="1"/>
            </p:cNvSpPr>
            <p:nvPr/>
          </p:nvSpPr>
          <p:spPr bwMode="auto">
            <a:xfrm>
              <a:off x="2352" y="1968"/>
              <a:ext cx="1056" cy="960"/>
            </a:xfrm>
            <a:prstGeom prst="rect">
              <a:avLst/>
            </a:prstGeom>
            <a:pattFill prst="pct5">
              <a:fgClr>
                <a:schemeClr val="accent2"/>
              </a:fgClr>
              <a:bgClr>
                <a:schemeClr val="bg1"/>
              </a:bgClr>
            </a:pattFill>
            <a:ln w="762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664" name="Rectangle 7"/>
            <p:cNvSpPr>
              <a:spLocks noChangeArrowheads="1"/>
            </p:cNvSpPr>
            <p:nvPr/>
          </p:nvSpPr>
          <p:spPr bwMode="auto">
            <a:xfrm>
              <a:off x="2304" y="1776"/>
              <a:ext cx="1152" cy="192"/>
            </a:xfrm>
            <a:prstGeom prst="rect">
              <a:avLst/>
            </a:prstGeom>
            <a:solidFill>
              <a:schemeClr val="bg2"/>
            </a:solidFill>
            <a:ln w="762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665" name="Rectangle 8"/>
            <p:cNvSpPr>
              <a:spLocks noChangeArrowheads="1"/>
            </p:cNvSpPr>
            <p:nvPr/>
          </p:nvSpPr>
          <p:spPr bwMode="auto">
            <a:xfrm>
              <a:off x="2736" y="1632"/>
              <a:ext cx="288" cy="144"/>
            </a:xfrm>
            <a:prstGeom prst="rect">
              <a:avLst/>
            </a:prstGeom>
            <a:solidFill>
              <a:schemeClr val="bg2"/>
            </a:solidFill>
            <a:ln w="762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629" name="Line 10"/>
          <p:cNvSpPr>
            <a:spLocks noChangeShapeType="1"/>
          </p:cNvSpPr>
          <p:nvPr/>
        </p:nvSpPr>
        <p:spPr bwMode="auto">
          <a:xfrm>
            <a:off x="1219200" y="1752600"/>
            <a:ext cx="1828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2667000" y="3200400"/>
            <a:ext cx="381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2743200" y="2286000"/>
            <a:ext cx="30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057400" y="3048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ºC</a:t>
            </a:r>
          </a:p>
        </p:txBody>
      </p:sp>
      <p:sp>
        <p:nvSpPr>
          <p:cNvPr id="26633" name="Text Box 14"/>
          <p:cNvSpPr txBox="1">
            <a:spLocks noChangeArrowheads="1"/>
          </p:cNvSpPr>
          <p:nvPr/>
        </p:nvSpPr>
        <p:spPr bwMode="auto">
          <a:xfrm>
            <a:off x="3124200" y="2286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1905000" y="19812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ºC</a:t>
            </a: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V="1">
            <a:off x="6324600" y="1676400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7772400" y="4267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ºC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6477000" y="15240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V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6324600" y="49530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6781800" y="49530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ru-RU" sz="20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6248400" y="30480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 flipH="1">
            <a:off x="6324600" y="2438400"/>
            <a:ext cx="914400" cy="0"/>
          </a:xfrm>
          <a:prstGeom prst="line">
            <a:avLst/>
          </a:prstGeom>
          <a:noFill/>
          <a:ln w="38100">
            <a:solidFill>
              <a:srgbClr val="0033C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>
            <a:off x="7239000" y="2362200"/>
            <a:ext cx="0" cy="2590800"/>
          </a:xfrm>
          <a:prstGeom prst="line">
            <a:avLst/>
          </a:prstGeom>
          <a:noFill/>
          <a:ln w="38100">
            <a:solidFill>
              <a:srgbClr val="0033C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5" name="Oval 25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 flipV="1">
            <a:off x="6324600" y="1752600"/>
            <a:ext cx="1828800" cy="1371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 flipH="1">
            <a:off x="4953000" y="3124200"/>
            <a:ext cx="1371600" cy="990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 flipH="1">
            <a:off x="3657600" y="4114800"/>
            <a:ext cx="1295400" cy="8382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276600" y="4800600"/>
            <a:ext cx="5105400" cy="152400"/>
            <a:chOff x="2064" y="3024"/>
            <a:chExt cx="3216" cy="96"/>
          </a:xfrm>
        </p:grpSpPr>
        <p:sp>
          <p:nvSpPr>
            <p:cNvPr id="26657" name="Line 17"/>
            <p:cNvSpPr>
              <a:spLocks noChangeShapeType="1"/>
            </p:cNvSpPr>
            <p:nvPr/>
          </p:nvSpPr>
          <p:spPr bwMode="auto">
            <a:xfrm>
              <a:off x="2064" y="3120"/>
              <a:ext cx="3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6658" name="Group 37"/>
            <p:cNvGrpSpPr>
              <a:grpSpLocks/>
            </p:cNvGrpSpPr>
            <p:nvPr/>
          </p:nvGrpSpPr>
          <p:grpSpPr bwMode="auto">
            <a:xfrm>
              <a:off x="2784" y="3024"/>
              <a:ext cx="2352" cy="96"/>
              <a:chOff x="2784" y="3024"/>
              <a:chExt cx="2352" cy="96"/>
            </a:xfrm>
          </p:grpSpPr>
          <p:sp>
            <p:nvSpPr>
              <p:cNvPr id="26659" name="Line 33"/>
              <p:cNvSpPr>
                <a:spLocks noChangeShapeType="1"/>
              </p:cNvSpPr>
              <p:nvPr/>
            </p:nvSpPr>
            <p:spPr bwMode="auto">
              <a:xfrm>
                <a:off x="3408" y="302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0" name="Line 34"/>
              <p:cNvSpPr>
                <a:spLocks noChangeShapeType="1"/>
              </p:cNvSpPr>
              <p:nvPr/>
            </p:nvSpPr>
            <p:spPr bwMode="auto">
              <a:xfrm>
                <a:off x="2784" y="302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1" name="Line 35"/>
              <p:cNvSpPr>
                <a:spLocks noChangeShapeType="1"/>
              </p:cNvSpPr>
              <p:nvPr/>
            </p:nvSpPr>
            <p:spPr bwMode="auto">
              <a:xfrm>
                <a:off x="5136" y="302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2" name="Line 36"/>
              <p:cNvSpPr>
                <a:spLocks noChangeShapeType="1"/>
              </p:cNvSpPr>
              <p:nvPr/>
            </p:nvSpPr>
            <p:spPr bwMode="auto">
              <a:xfrm>
                <a:off x="4560" y="302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5161" name="Picture 41" descr="AG00355_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4191000"/>
            <a:ext cx="1582738" cy="1447800"/>
          </a:xfrm>
        </p:spPr>
      </p:pic>
      <p:sp>
        <p:nvSpPr>
          <p:cNvPr id="36" name="Стрелка вверх 35">
            <a:hlinkClick r:id="rId3" action="ppaction://hlinksldjump"/>
          </p:cNvPr>
          <p:cNvSpPr/>
          <p:nvPr/>
        </p:nvSpPr>
        <p:spPr>
          <a:xfrm>
            <a:off x="5029200" y="5867400"/>
            <a:ext cx="6858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8382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Газовый термометр</a:t>
            </a: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3048000" y="4953000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-273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,15˚С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200400" y="5410200"/>
            <a:ext cx="236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Абсолютный нуль!!!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5257800"/>
            <a:ext cx="3276600" cy="1046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271 </a:t>
            </a:r>
            <a:r>
              <a:rPr lang="en-US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–</a:t>
            </a:r>
            <a:r>
              <a:rPr lang="ru-RU" sz="14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самая низкая температура в природе была зарегистрирована в расширяющейся туманности Бумеранг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15000" y="5334000"/>
            <a:ext cx="3429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273,14 </a:t>
            </a:r>
            <a:r>
              <a:rPr lang="en-US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–</a:t>
            </a:r>
            <a:r>
              <a:rPr lang="ru-RU" sz="14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наименьшая температура, полученная в лаборатории</a:t>
            </a:r>
          </a:p>
        </p:txBody>
      </p:sp>
      <p:pic>
        <p:nvPicPr>
          <p:cNvPr id="43" name="Picture 2" descr="Boomerang Nebula / VFL.Ru - ваш личный фотохости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600200"/>
            <a:ext cx="2514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Прямая со стрелкой 44"/>
          <p:cNvCxnSpPr/>
          <p:nvPr/>
        </p:nvCxnSpPr>
        <p:spPr>
          <a:xfrm rot="10800000">
            <a:off x="1752600" y="4724400"/>
            <a:ext cx="1219200" cy="533400"/>
          </a:xfrm>
          <a:prstGeom prst="straightConnector1">
            <a:avLst/>
          </a:prstGeom>
          <a:ln w="57150"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0405E-6 L -3.33333E-6 -0.12763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  <p:bldP spid="5132" grpId="0" animBg="1"/>
      <p:bldP spid="5133" grpId="0"/>
      <p:bldP spid="5135" grpId="0"/>
      <p:bldP spid="5136" grpId="0" animBg="1"/>
      <p:bldP spid="5138" grpId="0"/>
      <p:bldP spid="5139" grpId="0"/>
      <p:bldP spid="5140" grpId="0"/>
      <p:bldP spid="5141" grpId="0"/>
      <p:bldP spid="5142" grpId="0" animBg="1"/>
      <p:bldP spid="5143" grpId="0" animBg="1"/>
      <p:bldP spid="5144" grpId="0" animBg="1"/>
      <p:bldP spid="5145" grpId="0" animBg="1"/>
      <p:bldP spid="5146" grpId="0" animBg="1"/>
      <p:bldP spid="5147" grpId="0" animBg="1"/>
      <p:bldP spid="5148" grpId="0" animBg="1"/>
      <p:bldP spid="39" grpId="0"/>
      <p:bldP spid="40" grpId="0"/>
      <p:bldP spid="41" grpId="0" animBg="1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Line 16"/>
          <p:cNvSpPr>
            <a:spLocks noChangeShapeType="1"/>
          </p:cNvSpPr>
          <p:nvPr/>
        </p:nvSpPr>
        <p:spPr bwMode="auto">
          <a:xfrm flipV="1">
            <a:off x="6324600" y="1676400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8077200" y="4419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ºC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6477000" y="15240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6324600" y="50292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6781800" y="50292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100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6248400" y="30480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 flipH="1">
            <a:off x="6324600" y="2438400"/>
            <a:ext cx="914400" cy="0"/>
          </a:xfrm>
          <a:prstGeom prst="line">
            <a:avLst/>
          </a:prstGeom>
          <a:noFill/>
          <a:ln w="38100">
            <a:solidFill>
              <a:srgbClr val="0033C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>
            <a:off x="7239000" y="2362200"/>
            <a:ext cx="0" cy="2590800"/>
          </a:xfrm>
          <a:prstGeom prst="line">
            <a:avLst/>
          </a:prstGeom>
          <a:noFill/>
          <a:ln w="38100">
            <a:solidFill>
              <a:srgbClr val="0033C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5" name="Oval 25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 flipV="1">
            <a:off x="6324600" y="1752600"/>
            <a:ext cx="1828800" cy="1371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 flipH="1">
            <a:off x="4953000" y="3124200"/>
            <a:ext cx="1371600" cy="990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 flipH="1">
            <a:off x="3657600" y="4114800"/>
            <a:ext cx="1295400" cy="8382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3124200" y="4953000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-273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,15˚С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276600" y="4800600"/>
            <a:ext cx="5105400" cy="152400"/>
            <a:chOff x="2064" y="3024"/>
            <a:chExt cx="3216" cy="96"/>
          </a:xfrm>
        </p:grpSpPr>
        <p:sp>
          <p:nvSpPr>
            <p:cNvPr id="27716" name="Line 17"/>
            <p:cNvSpPr>
              <a:spLocks noChangeShapeType="1"/>
            </p:cNvSpPr>
            <p:nvPr/>
          </p:nvSpPr>
          <p:spPr bwMode="auto">
            <a:xfrm>
              <a:off x="2064" y="3120"/>
              <a:ext cx="3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7717" name="Group 37"/>
            <p:cNvGrpSpPr>
              <a:grpSpLocks/>
            </p:cNvGrpSpPr>
            <p:nvPr/>
          </p:nvGrpSpPr>
          <p:grpSpPr bwMode="auto">
            <a:xfrm>
              <a:off x="2784" y="3024"/>
              <a:ext cx="2352" cy="96"/>
              <a:chOff x="2784" y="3024"/>
              <a:chExt cx="2352" cy="96"/>
            </a:xfrm>
          </p:grpSpPr>
          <p:sp>
            <p:nvSpPr>
              <p:cNvPr id="27718" name="Line 33"/>
              <p:cNvSpPr>
                <a:spLocks noChangeShapeType="1"/>
              </p:cNvSpPr>
              <p:nvPr/>
            </p:nvSpPr>
            <p:spPr bwMode="auto">
              <a:xfrm>
                <a:off x="3408" y="302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19" name="Line 34"/>
              <p:cNvSpPr>
                <a:spLocks noChangeShapeType="1"/>
              </p:cNvSpPr>
              <p:nvPr/>
            </p:nvSpPr>
            <p:spPr bwMode="auto">
              <a:xfrm>
                <a:off x="2784" y="302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20" name="Line 35"/>
              <p:cNvSpPr>
                <a:spLocks noChangeShapeType="1"/>
              </p:cNvSpPr>
              <p:nvPr/>
            </p:nvSpPr>
            <p:spPr bwMode="auto">
              <a:xfrm>
                <a:off x="5136" y="302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21" name="Line 36"/>
              <p:cNvSpPr>
                <a:spLocks noChangeShapeType="1"/>
              </p:cNvSpPr>
              <p:nvPr/>
            </p:nvSpPr>
            <p:spPr bwMode="auto">
              <a:xfrm>
                <a:off x="4560" y="302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27664" name="Picture 19" descr="3-2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0800"/>
            <a:ext cx="338455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65" name="Группа 37"/>
          <p:cNvGrpSpPr>
            <a:grpSpLocks/>
          </p:cNvGrpSpPr>
          <p:nvPr/>
        </p:nvGrpSpPr>
        <p:grpSpPr bwMode="auto">
          <a:xfrm>
            <a:off x="1295400" y="1219200"/>
            <a:ext cx="152400" cy="2819400"/>
            <a:chOff x="4495800" y="914400"/>
            <a:chExt cx="152400" cy="2819400"/>
          </a:xfrm>
        </p:grpSpPr>
        <p:pic>
          <p:nvPicPr>
            <p:cNvPr id="27679" name="Picture 12" descr="Kelvin Thermometer"/>
            <p:cNvPicPr>
              <a:picLocks noChangeAspect="1" noChangeArrowheads="1"/>
            </p:cNvPicPr>
            <p:nvPr/>
          </p:nvPicPr>
          <p:blipFill>
            <a:blip r:embed="rId4" cstate="print"/>
            <a:srcRect l="61333" t="-2667" r="33334" b="3999"/>
            <a:stretch>
              <a:fillRect/>
            </a:stretch>
          </p:blipFill>
          <p:spPr bwMode="auto">
            <a:xfrm>
              <a:off x="4495800" y="914400"/>
              <a:ext cx="15240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680" name="Группа 107"/>
            <p:cNvGrpSpPr>
              <a:grpSpLocks/>
            </p:cNvGrpSpPr>
            <p:nvPr/>
          </p:nvGrpSpPr>
          <p:grpSpPr bwMode="auto">
            <a:xfrm>
              <a:off x="4495800" y="1447800"/>
              <a:ext cx="152400" cy="1906588"/>
              <a:chOff x="6096000" y="3657600"/>
              <a:chExt cx="152400" cy="1906588"/>
            </a:xfrm>
          </p:grpSpPr>
          <p:grpSp>
            <p:nvGrpSpPr>
              <p:cNvPr id="27681" name="Группа 74"/>
              <p:cNvGrpSpPr>
                <a:grpSpLocks/>
              </p:cNvGrpSpPr>
              <p:nvPr/>
            </p:nvGrpSpPr>
            <p:grpSpPr bwMode="auto">
              <a:xfrm>
                <a:off x="6096000" y="3657600"/>
                <a:ext cx="152400" cy="382588"/>
                <a:chOff x="6553200" y="2743200"/>
                <a:chExt cx="152400" cy="382588"/>
              </a:xfrm>
            </p:grpSpPr>
            <p:cxnSp>
              <p:nvCxnSpPr>
                <p:cNvPr id="70" name="Прямая соединительная линия 69"/>
                <p:cNvCxnSpPr/>
                <p:nvPr/>
              </p:nvCxnSpPr>
              <p:spPr>
                <a:xfrm>
                  <a:off x="6629400" y="2819400"/>
                  <a:ext cx="762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6629400" y="2895600"/>
                  <a:ext cx="762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Прямая соединительная линия 71"/>
                <p:cNvCxnSpPr/>
                <p:nvPr/>
              </p:nvCxnSpPr>
              <p:spPr>
                <a:xfrm>
                  <a:off x="6629400" y="2971800"/>
                  <a:ext cx="762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6629400" y="3048000"/>
                  <a:ext cx="762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Прямая соединительная линия 73"/>
                <p:cNvCxnSpPr/>
                <p:nvPr/>
              </p:nvCxnSpPr>
              <p:spPr>
                <a:xfrm>
                  <a:off x="6553200" y="3124200"/>
                  <a:ext cx="1524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Прямая соединительная линия 74"/>
                <p:cNvCxnSpPr/>
                <p:nvPr/>
              </p:nvCxnSpPr>
              <p:spPr>
                <a:xfrm>
                  <a:off x="6553200" y="2743200"/>
                  <a:ext cx="1524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82" name="Группа 76"/>
              <p:cNvGrpSpPr>
                <a:grpSpLocks/>
              </p:cNvGrpSpPr>
              <p:nvPr/>
            </p:nvGrpSpPr>
            <p:grpSpPr bwMode="auto">
              <a:xfrm>
                <a:off x="6096000" y="4419600"/>
                <a:ext cx="152400" cy="382588"/>
                <a:chOff x="6553200" y="2743200"/>
                <a:chExt cx="152400" cy="382588"/>
              </a:xfrm>
            </p:grpSpPr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>
                  <a:off x="6629400" y="2819400"/>
                  <a:ext cx="762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Прямая соединительная линия 64"/>
                <p:cNvCxnSpPr/>
                <p:nvPr/>
              </p:nvCxnSpPr>
              <p:spPr>
                <a:xfrm>
                  <a:off x="6629400" y="2895600"/>
                  <a:ext cx="762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6629400" y="2971800"/>
                  <a:ext cx="762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Прямая соединительная линия 66"/>
                <p:cNvCxnSpPr/>
                <p:nvPr/>
              </p:nvCxnSpPr>
              <p:spPr>
                <a:xfrm>
                  <a:off x="6629400" y="3048000"/>
                  <a:ext cx="762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Прямая соединительная линия 67"/>
                <p:cNvCxnSpPr/>
                <p:nvPr/>
              </p:nvCxnSpPr>
              <p:spPr>
                <a:xfrm>
                  <a:off x="6553200" y="3124200"/>
                  <a:ext cx="1524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6553200" y="2743200"/>
                  <a:ext cx="1524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83" name="Группа 83"/>
              <p:cNvGrpSpPr>
                <a:grpSpLocks/>
              </p:cNvGrpSpPr>
              <p:nvPr/>
            </p:nvGrpSpPr>
            <p:grpSpPr bwMode="auto">
              <a:xfrm>
                <a:off x="6096000" y="4038600"/>
                <a:ext cx="152400" cy="382588"/>
                <a:chOff x="6553200" y="2743200"/>
                <a:chExt cx="152400" cy="382588"/>
              </a:xfrm>
            </p:grpSpPr>
            <p:cxnSp>
              <p:nvCxnSpPr>
                <p:cNvPr id="58" name="Прямая соединительная линия 57"/>
                <p:cNvCxnSpPr/>
                <p:nvPr/>
              </p:nvCxnSpPr>
              <p:spPr>
                <a:xfrm>
                  <a:off x="6629400" y="2819400"/>
                  <a:ext cx="762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/>
                <p:cNvCxnSpPr/>
                <p:nvPr/>
              </p:nvCxnSpPr>
              <p:spPr>
                <a:xfrm>
                  <a:off x="6629400" y="2895600"/>
                  <a:ext cx="762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6629400" y="2971800"/>
                  <a:ext cx="762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>
                  <a:off x="6629400" y="3048000"/>
                  <a:ext cx="762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6553200" y="3124200"/>
                  <a:ext cx="1524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Прямая соединительная линия 62"/>
                <p:cNvCxnSpPr/>
                <p:nvPr/>
              </p:nvCxnSpPr>
              <p:spPr>
                <a:xfrm>
                  <a:off x="6553200" y="2743200"/>
                  <a:ext cx="1524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84" name="Группа 90"/>
              <p:cNvGrpSpPr>
                <a:grpSpLocks/>
              </p:cNvGrpSpPr>
              <p:nvPr/>
            </p:nvGrpSpPr>
            <p:grpSpPr bwMode="auto">
              <a:xfrm>
                <a:off x="6096000" y="4800600"/>
                <a:ext cx="152400" cy="382588"/>
                <a:chOff x="6553200" y="2743200"/>
                <a:chExt cx="152400" cy="382588"/>
              </a:xfrm>
            </p:grpSpPr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>
                  <a:off x="6629400" y="2819400"/>
                  <a:ext cx="762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>
                  <a:off x="6629400" y="2895600"/>
                  <a:ext cx="762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>
                  <a:off x="6629400" y="2971800"/>
                  <a:ext cx="762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6553200" y="3124200"/>
                  <a:ext cx="1524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>
                  <a:off x="6553200" y="2743200"/>
                  <a:ext cx="1524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>
                  <a:off x="6629400" y="3048000"/>
                  <a:ext cx="762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85" name="Группа 97"/>
              <p:cNvGrpSpPr>
                <a:grpSpLocks/>
              </p:cNvGrpSpPr>
              <p:nvPr/>
            </p:nvGrpSpPr>
            <p:grpSpPr bwMode="auto">
              <a:xfrm>
                <a:off x="6096000" y="5181600"/>
                <a:ext cx="152400" cy="382588"/>
                <a:chOff x="6553200" y="2743200"/>
                <a:chExt cx="152400" cy="382588"/>
              </a:xfrm>
            </p:grpSpPr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>
                  <a:off x="6629400" y="2819400"/>
                  <a:ext cx="762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>
                  <a:off x="6629400" y="2895600"/>
                  <a:ext cx="762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>
                  <a:off x="6629400" y="2971800"/>
                  <a:ext cx="762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>
                  <a:off x="6629400" y="3048000"/>
                  <a:ext cx="762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>
                  <a:off x="6553200" y="3124200"/>
                  <a:ext cx="1524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Прямая соединительная линия 50"/>
                <p:cNvCxnSpPr/>
                <p:nvPr/>
              </p:nvCxnSpPr>
              <p:spPr>
                <a:xfrm>
                  <a:off x="6553200" y="2743200"/>
                  <a:ext cx="1524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5161" name="Picture 41" descr="AG00355_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85800" y="4648200"/>
            <a:ext cx="1166813" cy="1066800"/>
          </a:xfrm>
        </p:spPr>
      </p:pic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3200400" y="5410200"/>
            <a:ext cx="236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Абсолютный нуль!!! 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533400" y="28956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0˚С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457200" y="2895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100˚С</a:t>
            </a:r>
          </a:p>
        </p:txBody>
      </p:sp>
      <p:sp>
        <p:nvSpPr>
          <p:cNvPr id="79" name="Text Box 21"/>
          <p:cNvSpPr txBox="1">
            <a:spLocks noChangeArrowheads="1"/>
          </p:cNvSpPr>
          <p:nvPr/>
        </p:nvSpPr>
        <p:spPr bwMode="auto">
          <a:xfrm>
            <a:off x="7772400" y="50292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00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8382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Газовый термометр</a:t>
            </a:r>
          </a:p>
        </p:txBody>
      </p:sp>
      <p:grpSp>
        <p:nvGrpSpPr>
          <p:cNvPr id="11" name="Группа 82"/>
          <p:cNvGrpSpPr>
            <a:grpSpLocks/>
          </p:cNvGrpSpPr>
          <p:nvPr/>
        </p:nvGrpSpPr>
        <p:grpSpPr bwMode="auto">
          <a:xfrm>
            <a:off x="2552700" y="3340100"/>
            <a:ext cx="390525" cy="96838"/>
            <a:chOff x="2658934" y="3615592"/>
            <a:chExt cx="390446" cy="97242"/>
          </a:xfrm>
        </p:grpSpPr>
        <p:sp>
          <p:nvSpPr>
            <p:cNvPr id="81" name="Равнобедренный треугольник 80"/>
            <p:cNvSpPr/>
            <p:nvPr/>
          </p:nvSpPr>
          <p:spPr>
            <a:xfrm rot="13905873" flipV="1">
              <a:off x="2805536" y="3468989"/>
              <a:ext cx="97242" cy="39044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Равнобедренный треугольник 79"/>
            <p:cNvSpPr/>
            <p:nvPr/>
          </p:nvSpPr>
          <p:spPr>
            <a:xfrm rot="5400000">
              <a:off x="2834217" y="3489693"/>
              <a:ext cx="46230" cy="38092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5" name="Прямая соединительная линия 84"/>
          <p:cNvCxnSpPr/>
          <p:nvPr/>
        </p:nvCxnSpPr>
        <p:spPr>
          <a:xfrm rot="5400000">
            <a:off x="686594" y="2209006"/>
            <a:ext cx="1371600" cy="1588"/>
          </a:xfrm>
          <a:prstGeom prst="line">
            <a:avLst/>
          </a:prstGeom>
          <a:ln w="76200">
            <a:solidFill>
              <a:srgbClr val="C9F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>
            <a:off x="0" y="5257800"/>
            <a:ext cx="3276600" cy="1046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271 </a:t>
            </a:r>
            <a:r>
              <a:rPr lang="en-US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–</a:t>
            </a:r>
            <a:r>
              <a:rPr lang="ru-RU" sz="14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самая низкая температура в природе была зарегистрирована в расширяющейся туманности Бумеранг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715000" y="5334000"/>
            <a:ext cx="3429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273,14 </a:t>
            </a:r>
            <a:r>
              <a:rPr lang="en-US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–</a:t>
            </a:r>
            <a:r>
              <a:rPr lang="ru-RU" sz="14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наименьшая температура, полученная в лаборатории</a:t>
            </a:r>
          </a:p>
        </p:txBody>
      </p:sp>
      <p:sp>
        <p:nvSpPr>
          <p:cNvPr id="36" name="Стрелка вверх 35">
            <a:hlinkClick r:id="rId6" action="ppaction://hlinksldjump"/>
          </p:cNvPr>
          <p:cNvSpPr/>
          <p:nvPr/>
        </p:nvSpPr>
        <p:spPr>
          <a:xfrm>
            <a:off x="6934200" y="6248400"/>
            <a:ext cx="5334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2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 animBg="1"/>
      <p:bldP spid="5138" grpId="0"/>
      <p:bldP spid="5139" grpId="0"/>
      <p:bldP spid="5140" grpId="0"/>
      <p:bldP spid="5141" grpId="0"/>
      <p:bldP spid="5142" grpId="0" animBg="1"/>
      <p:bldP spid="5143" grpId="0" animBg="1"/>
      <p:bldP spid="5144" grpId="0" animBg="1"/>
      <p:bldP spid="5145" grpId="0" animBg="1"/>
      <p:bldP spid="5146" grpId="0" animBg="1"/>
      <p:bldP spid="5147" grpId="0" animBg="1"/>
      <p:bldP spid="5148" grpId="0" animBg="1"/>
      <p:bldP spid="5149" grpId="0"/>
      <p:bldP spid="76" grpId="0"/>
      <p:bldP spid="77" grpId="0"/>
      <p:bldP spid="78" grpId="0"/>
      <p:bldP spid="79" grpId="0"/>
      <p:bldP spid="90" grpId="0" animBg="1"/>
      <p:bldP spid="9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ipo M8 / M8 3G- Обсуждение - 4PD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2895600"/>
            <a:ext cx="3740150" cy="2389188"/>
          </a:xfrm>
        </p:spPr>
      </p:pic>
      <p:pic>
        <p:nvPicPr>
          <p:cNvPr id="28675" name="Picture 4" descr="Приложения к материалу &quot;О цветопередаче в аквариумной фотографии&quot; Aquaria2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828800"/>
            <a:ext cx="5495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Измерение температуры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7" name="Picture 2" descr="Насадка на кран с подсветкой воды. Не требует использования 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895600"/>
            <a:ext cx="4670425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114800" y="1828800"/>
            <a:ext cx="5029200" cy="22098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Температура и её измерение</a:t>
            </a:r>
          </a:p>
        </p:txBody>
      </p:sp>
      <p:grpSp>
        <p:nvGrpSpPr>
          <p:cNvPr id="7171" name="Группа 14"/>
          <p:cNvGrpSpPr>
            <a:grpSpLocks/>
          </p:cNvGrpSpPr>
          <p:nvPr/>
        </p:nvGrpSpPr>
        <p:grpSpPr bwMode="auto">
          <a:xfrm>
            <a:off x="609600" y="685800"/>
            <a:ext cx="555625" cy="4406900"/>
            <a:chOff x="609600" y="685800"/>
            <a:chExt cx="555625" cy="4406900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685800" y="914400"/>
              <a:ext cx="381000" cy="3276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184" name="Picture 3" descr="Термометр-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685800"/>
              <a:ext cx="555625" cy="440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5" name="Прямая соединительная линия 64"/>
            <p:cNvCxnSpPr/>
            <p:nvPr/>
          </p:nvCxnSpPr>
          <p:spPr>
            <a:xfrm rot="5400000" flipH="1" flipV="1">
              <a:off x="-723899" y="2857500"/>
              <a:ext cx="3276600" cy="3175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2" name="Picture 2" descr="Выпуск &quot;Биметаллический термометр&quot; рассылки &quot;Самоделки и советы для не желающих платить за то, что и так его!&quot; от 20 декабря 201"/>
          <p:cNvPicPr>
            <a:picLocks noChangeAspect="1" noChangeArrowheads="1"/>
          </p:cNvPicPr>
          <p:nvPr/>
        </p:nvPicPr>
        <p:blipFill>
          <a:blip r:embed="rId3" cstate="print"/>
          <a:srcRect l="10667" t="12000" r="10667" b="10667"/>
          <a:stretch>
            <a:fillRect/>
          </a:stretch>
        </p:blipFill>
        <p:spPr bwMode="auto">
          <a:xfrm>
            <a:off x="6096000" y="4267200"/>
            <a:ext cx="236220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Термометры &quot; Медицинская техника, Медтехника, Медицинское оборудование, Лабораторное оборудование, Медицинская мебель, Лаборато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2860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2" descr="Термометр комнатный, сувенирный П-10 - интернет-магазин HappyHome"/>
          <p:cNvPicPr>
            <a:picLocks noChangeAspect="1" noChangeArrowheads="1"/>
          </p:cNvPicPr>
          <p:nvPr/>
        </p:nvPicPr>
        <p:blipFill>
          <a:blip r:embed="rId5" cstate="print"/>
          <a:srcRect l="33459" r="36122" b="1714"/>
          <a:stretch>
            <a:fillRect/>
          </a:stretch>
        </p:blipFill>
        <p:spPr bwMode="auto">
          <a:xfrm>
            <a:off x="7696200" y="152400"/>
            <a:ext cx="3365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2" descr="Care and Management of Hypothermia"/>
          <p:cNvPicPr>
            <a:picLocks noChangeAspect="1" noChangeArrowheads="1"/>
          </p:cNvPicPr>
          <p:nvPr/>
        </p:nvPicPr>
        <p:blipFill>
          <a:blip r:embed="rId6" cstate="print"/>
          <a:srcRect l="1601" t="1221" r="7201" b="2290"/>
          <a:stretch>
            <a:fillRect/>
          </a:stretch>
        </p:blipFill>
        <p:spPr bwMode="auto">
          <a:xfrm>
            <a:off x="2895600" y="0"/>
            <a:ext cx="1143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6" descr="Бесплатный маникюр в домашних условиях Секрет настоящей лед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3810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9"/>
          <p:cNvSpPr txBox="1">
            <a:spLocks noChangeArrowheads="1"/>
          </p:cNvSpPr>
          <p:nvPr/>
        </p:nvSpPr>
        <p:spPr bwMode="auto">
          <a:xfrm>
            <a:off x="6705600" y="152400"/>
            <a:ext cx="609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178" name="Picture 44" descr="Кроме любви твоей мне нету солнца. - Картинка 3548/27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0"/>
            <a:ext cx="13700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44" descr="Кроме любви твоей мне нету солнца. - Картинка 3548/27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1600200"/>
            <a:ext cx="13700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44" descr="Кроме любви твоей мне нету солнца. - Картинка 3548/27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2895600"/>
            <a:ext cx="13700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6" descr="Обои сугробы, дом, снег 1024x6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4191000"/>
            <a:ext cx="3708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44" descr="Кроме любви твоей мне нету солнца. - Картинка 3548/27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4191000"/>
            <a:ext cx="13700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изика температура - Температура - Фото по физике"/>
          <p:cNvPicPr>
            <a:picLocks noChangeAspect="1" noChangeArrowheads="1"/>
          </p:cNvPicPr>
          <p:nvPr/>
        </p:nvPicPr>
        <p:blipFill>
          <a:blip r:embed="rId2" cstate="print"/>
          <a:srcRect l="2299" r="28735" b="3282"/>
          <a:stretch>
            <a:fillRect/>
          </a:stretch>
        </p:blipFill>
        <p:spPr bwMode="auto">
          <a:xfrm>
            <a:off x="6553200" y="1524000"/>
            <a:ext cx="21336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IMG_1125 копия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l="906" t="12151" r="59167" b="12798"/>
          <a:stretch>
            <a:fillRect/>
          </a:stretch>
        </p:blipFill>
        <p:spPr bwMode="auto">
          <a:xfrm>
            <a:off x="2209800" y="1471613"/>
            <a:ext cx="4016375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9" descr="Как изобрели термомет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0"/>
            <a:ext cx="1743075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8"/>
          <p:cNvSpPr txBox="1">
            <a:spLocks noChangeArrowheads="1"/>
          </p:cNvSpPr>
          <p:nvPr/>
        </p:nvSpPr>
        <p:spPr>
          <a:xfrm>
            <a:off x="381000" y="381000"/>
            <a:ext cx="83058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/>
          <a:p>
            <a:pPr>
              <a:defRPr/>
            </a:pPr>
            <a:endParaRPr lang="ru-RU" sz="4400" b="1" kern="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198" name="Прямоугольник 5"/>
          <p:cNvSpPr>
            <a:spLocks noChangeArrowheads="1"/>
          </p:cNvSpPr>
          <p:nvPr/>
        </p:nvSpPr>
        <p:spPr bwMode="auto">
          <a:xfrm>
            <a:off x="685800" y="533400"/>
            <a:ext cx="807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Термоскоп Галилея  (1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г)</a:t>
            </a:r>
          </a:p>
        </p:txBody>
      </p:sp>
      <p:sp>
        <p:nvSpPr>
          <p:cNvPr id="8199" name="Прямоугольник 7"/>
          <p:cNvSpPr>
            <a:spLocks noChangeArrowheads="1"/>
          </p:cNvSpPr>
          <p:nvPr/>
        </p:nvSpPr>
        <p:spPr bwMode="auto">
          <a:xfrm>
            <a:off x="0" y="3733800"/>
            <a:ext cx="2133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1400" b="1">
                <a:latin typeface="Times New Roman" pitchFamily="18" charset="0"/>
                <a:cs typeface="Times New Roman" pitchFamily="18" charset="0"/>
              </a:rPr>
              <a:t>Галиле́о Галиле́й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1400">
                <a:latin typeface="Times New Roman" pitchFamily="18" charset="0"/>
                <a:cs typeface="Times New Roman" pitchFamily="18" charset="0"/>
              </a:rPr>
              <a:t> (итал. 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Galileo </a:t>
            </a:r>
            <a:r>
              <a:rPr lang="ru-RU" sz="1400" i="1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Galilei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vi-VN" sz="1400">
                <a:latin typeface="Times New Roman" pitchFamily="18" charset="0"/>
                <a:cs typeface="Times New Roman" pitchFamily="18" charset="0"/>
              </a:rPr>
              <a:t> 1564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1400">
                <a:latin typeface="Times New Roman" pitchFamily="18" charset="0"/>
                <a:cs typeface="Times New Roman" pitchFamily="18" charset="0"/>
              </a:rPr>
              <a:t>1642,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0"/>
          <p:cNvSpPr>
            <a:spLocks noChangeArrowheads="1"/>
          </p:cNvSpPr>
          <p:nvPr/>
        </p:nvSpPr>
        <p:spPr bwMode="auto">
          <a:xfrm>
            <a:off x="4267200" y="1524000"/>
            <a:ext cx="3276600" cy="495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AutoShape 5" descr="Голубая тисненая бумага"/>
          <p:cNvSpPr>
            <a:spLocks noChangeArrowheads="1"/>
          </p:cNvSpPr>
          <p:nvPr/>
        </p:nvSpPr>
        <p:spPr bwMode="auto">
          <a:xfrm rot="10800000">
            <a:off x="5486400" y="4038600"/>
            <a:ext cx="1219200" cy="1219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Rectangle 11" descr="5%"/>
          <p:cNvSpPr>
            <a:spLocks noChangeArrowheads="1"/>
          </p:cNvSpPr>
          <p:nvPr/>
        </p:nvSpPr>
        <p:spPr bwMode="auto">
          <a:xfrm>
            <a:off x="6400800" y="2895600"/>
            <a:ext cx="304800" cy="1828800"/>
          </a:xfrm>
          <a:prstGeom prst="rect">
            <a:avLst/>
          </a:prstGeom>
          <a:pattFill prst="pct5">
            <a:fgClr>
              <a:schemeClr val="accent1"/>
            </a:fgClr>
            <a:bgClr>
              <a:srgbClr val="EFFCFF"/>
            </a:bgClr>
          </a:patt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Rectangle 6" descr="5%"/>
          <p:cNvSpPr>
            <a:spLocks noChangeArrowheads="1"/>
          </p:cNvSpPr>
          <p:nvPr/>
        </p:nvSpPr>
        <p:spPr bwMode="auto">
          <a:xfrm>
            <a:off x="5486400" y="2895600"/>
            <a:ext cx="304800" cy="1752600"/>
          </a:xfrm>
          <a:prstGeom prst="rect">
            <a:avLst/>
          </a:prstGeom>
          <a:pattFill prst="pct5">
            <a:fgClr>
              <a:schemeClr val="accent1"/>
            </a:fgClr>
            <a:bgClr>
              <a:srgbClr val="EFFCFF"/>
            </a:bgClr>
          </a:patt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Rectangle 9" descr="Голубая тисненая бумага"/>
          <p:cNvSpPr>
            <a:spLocks noChangeArrowheads="1"/>
          </p:cNvSpPr>
          <p:nvPr/>
        </p:nvSpPr>
        <p:spPr bwMode="auto">
          <a:xfrm>
            <a:off x="6400800" y="3962400"/>
            <a:ext cx="304800" cy="762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876800" y="2133600"/>
            <a:ext cx="762000" cy="762000"/>
            <a:chOff x="1296" y="1392"/>
            <a:chExt cx="336" cy="336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0282" name="Oval 13"/>
            <p:cNvSpPr>
              <a:spLocks noChangeArrowheads="1"/>
            </p:cNvSpPr>
            <p:nvPr/>
          </p:nvSpPr>
          <p:spPr bwMode="auto">
            <a:xfrm>
              <a:off x="1296" y="1392"/>
              <a:ext cx="336" cy="33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83" name="Oval 14"/>
            <p:cNvSpPr>
              <a:spLocks noChangeArrowheads="1"/>
            </p:cNvSpPr>
            <p:nvPr/>
          </p:nvSpPr>
          <p:spPr bwMode="auto">
            <a:xfrm flipV="1">
              <a:off x="1440" y="1536"/>
              <a:ext cx="48" cy="4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24" name="Line 15"/>
          <p:cNvSpPr>
            <a:spLocks noChangeShapeType="1"/>
          </p:cNvSpPr>
          <p:nvPr/>
        </p:nvSpPr>
        <p:spPr bwMode="auto">
          <a:xfrm flipV="1">
            <a:off x="5638800" y="25146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5" name="Line 17"/>
          <p:cNvSpPr>
            <a:spLocks noChangeShapeType="1"/>
          </p:cNvSpPr>
          <p:nvPr/>
        </p:nvSpPr>
        <p:spPr bwMode="auto">
          <a:xfrm>
            <a:off x="4876800" y="25908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6" name="Line 26"/>
          <p:cNvSpPr>
            <a:spLocks noChangeShapeType="1"/>
          </p:cNvSpPr>
          <p:nvPr/>
        </p:nvSpPr>
        <p:spPr bwMode="auto">
          <a:xfrm>
            <a:off x="6705600" y="2971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29" name="Rectangle 29" descr="Голубая тисненая бумага"/>
          <p:cNvSpPr>
            <a:spLocks noChangeArrowheads="1"/>
          </p:cNvSpPr>
          <p:nvPr/>
        </p:nvSpPr>
        <p:spPr bwMode="auto">
          <a:xfrm>
            <a:off x="5486400" y="3962400"/>
            <a:ext cx="304800" cy="762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486400" y="3810000"/>
            <a:ext cx="304800" cy="914400"/>
            <a:chOff x="2304" y="2448"/>
            <a:chExt cx="192" cy="576"/>
          </a:xfrm>
        </p:grpSpPr>
        <p:sp>
          <p:nvSpPr>
            <p:cNvPr id="9259" name="Rectangle 10" descr="Голубая тисненая бумага"/>
            <p:cNvSpPr>
              <a:spLocks noChangeArrowheads="1"/>
            </p:cNvSpPr>
            <p:nvPr/>
          </p:nvSpPr>
          <p:spPr bwMode="auto">
            <a:xfrm>
              <a:off x="2304" y="2544"/>
              <a:ext cx="192" cy="480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60" name="Rectangle 12"/>
            <p:cNvSpPr>
              <a:spLocks noChangeArrowheads="1"/>
            </p:cNvSpPr>
            <p:nvPr/>
          </p:nvSpPr>
          <p:spPr bwMode="auto">
            <a:xfrm>
              <a:off x="2304" y="2448"/>
              <a:ext cx="192" cy="144"/>
            </a:xfrm>
            <a:prstGeom prst="rect">
              <a:avLst/>
            </a:prstGeom>
            <a:solidFill>
              <a:srgbClr val="ACA8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29" name="Rectangle 30" descr="Голубая тисненая бумага"/>
          <p:cNvSpPr>
            <a:spLocks noChangeArrowheads="1"/>
          </p:cNvSpPr>
          <p:nvPr/>
        </p:nvSpPr>
        <p:spPr bwMode="auto">
          <a:xfrm>
            <a:off x="5486400" y="4038600"/>
            <a:ext cx="304800" cy="762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0" name="Line 22"/>
          <p:cNvSpPr>
            <a:spLocks noChangeShapeType="1"/>
          </p:cNvSpPr>
          <p:nvPr/>
        </p:nvSpPr>
        <p:spPr bwMode="auto">
          <a:xfrm>
            <a:off x="5486400" y="2895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1" name="Line 25"/>
          <p:cNvSpPr>
            <a:spLocks noChangeShapeType="1"/>
          </p:cNvSpPr>
          <p:nvPr/>
        </p:nvSpPr>
        <p:spPr bwMode="auto">
          <a:xfrm>
            <a:off x="5791200" y="28956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32" name="Rectangle 32" descr="5%"/>
          <p:cNvSpPr>
            <a:spLocks noChangeArrowheads="1"/>
          </p:cNvSpPr>
          <p:nvPr/>
        </p:nvSpPr>
        <p:spPr bwMode="auto">
          <a:xfrm>
            <a:off x="6400800" y="3886200"/>
            <a:ext cx="304800" cy="762000"/>
          </a:xfrm>
          <a:prstGeom prst="rect">
            <a:avLst/>
          </a:prstGeom>
          <a:pattFill prst="pct5">
            <a:fgClr>
              <a:schemeClr val="accent1"/>
            </a:fgClr>
            <a:bgClr>
              <a:srgbClr val="EFFCFF"/>
            </a:bgClr>
          </a:patt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3" name="Line 24"/>
          <p:cNvSpPr>
            <a:spLocks noChangeShapeType="1"/>
          </p:cNvSpPr>
          <p:nvPr/>
        </p:nvSpPr>
        <p:spPr bwMode="auto">
          <a:xfrm>
            <a:off x="6400800" y="28956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Rectangle 33"/>
          <p:cNvSpPr>
            <a:spLocks noChangeArrowheads="1"/>
          </p:cNvSpPr>
          <p:nvPr/>
        </p:nvSpPr>
        <p:spPr bwMode="auto">
          <a:xfrm>
            <a:off x="6400800" y="2667000"/>
            <a:ext cx="3048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0" name="Oval 8"/>
          <p:cNvSpPr>
            <a:spLocks noChangeArrowheads="1"/>
          </p:cNvSpPr>
          <p:nvPr/>
        </p:nvSpPr>
        <p:spPr bwMode="auto">
          <a:xfrm>
            <a:off x="6172200" y="1981200"/>
            <a:ext cx="762000" cy="7620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4" name="Line 34"/>
          <p:cNvSpPr>
            <a:spLocks noChangeShapeType="1"/>
          </p:cNvSpPr>
          <p:nvPr/>
        </p:nvSpPr>
        <p:spPr bwMode="auto">
          <a:xfrm>
            <a:off x="4876800" y="4114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35" name="Text Box 35"/>
          <p:cNvSpPr txBox="1">
            <a:spLocks noChangeArrowheads="1"/>
          </p:cNvSpPr>
          <p:nvPr/>
        </p:nvSpPr>
        <p:spPr bwMode="auto">
          <a:xfrm>
            <a:off x="6400800" y="5257800"/>
            <a:ext cx="1066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7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6" name="Line 36"/>
          <p:cNvSpPr>
            <a:spLocks noChangeShapeType="1"/>
          </p:cNvSpPr>
          <p:nvPr/>
        </p:nvSpPr>
        <p:spPr bwMode="auto">
          <a:xfrm flipV="1">
            <a:off x="7010400" y="5486400"/>
            <a:ext cx="0" cy="762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Rectangle 38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Термометр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Отто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фон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Герике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40" name="Line 41"/>
          <p:cNvSpPr>
            <a:spLocks noChangeShapeType="1"/>
          </p:cNvSpPr>
          <p:nvPr/>
        </p:nvSpPr>
        <p:spPr bwMode="auto">
          <a:xfrm>
            <a:off x="4495800" y="1752600"/>
            <a:ext cx="0" cy="449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1" name="Text Box 42"/>
          <p:cNvSpPr txBox="1">
            <a:spLocks noChangeArrowheads="1"/>
          </p:cNvSpPr>
          <p:nvPr/>
        </p:nvSpPr>
        <p:spPr bwMode="auto">
          <a:xfrm>
            <a:off x="4572000" y="5410200"/>
            <a:ext cx="1981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>
                <a:latin typeface="Times New Roman" pitchFamily="18" charset="0"/>
                <a:cs typeface="Times New Roman" pitchFamily="18" charset="0"/>
              </a:rPr>
              <a:t>Великая</a:t>
            </a:r>
          </a:p>
          <a:p>
            <a:pPr>
              <a:spcBef>
                <a:spcPct val="50000"/>
              </a:spcBef>
            </a:pPr>
            <a:r>
              <a:rPr lang="ru-RU" sz="1000" b="1">
                <a:latin typeface="Times New Roman" pitchFamily="18" charset="0"/>
                <a:cs typeface="Times New Roman" pitchFamily="18" charset="0"/>
              </a:rPr>
              <a:t> жара</a:t>
            </a:r>
          </a:p>
        </p:txBody>
      </p:sp>
      <p:sp>
        <p:nvSpPr>
          <p:cNvPr id="9242" name="Text Box 43"/>
          <p:cNvSpPr txBox="1">
            <a:spLocks noChangeArrowheads="1"/>
          </p:cNvSpPr>
          <p:nvPr/>
        </p:nvSpPr>
        <p:spPr bwMode="auto">
          <a:xfrm>
            <a:off x="4495800" y="2819400"/>
            <a:ext cx="1981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>
                <a:latin typeface="Times New Roman" pitchFamily="18" charset="0"/>
                <a:cs typeface="Times New Roman" pitchFamily="18" charset="0"/>
              </a:rPr>
              <a:t>Великий</a:t>
            </a:r>
          </a:p>
          <a:p>
            <a:pPr>
              <a:spcBef>
                <a:spcPct val="50000"/>
              </a:spcBef>
            </a:pPr>
            <a:r>
              <a:rPr lang="ru-RU" sz="1000" b="1">
                <a:latin typeface="Times New Roman" pitchFamily="18" charset="0"/>
                <a:cs typeface="Times New Roman" pitchFamily="18" charset="0"/>
              </a:rPr>
              <a:t> холод</a:t>
            </a:r>
          </a:p>
        </p:txBody>
      </p:sp>
      <p:sp>
        <p:nvSpPr>
          <p:cNvPr id="9243" name="Line 44"/>
          <p:cNvSpPr>
            <a:spLocks noChangeShapeType="1"/>
          </p:cNvSpPr>
          <p:nvPr/>
        </p:nvSpPr>
        <p:spPr bwMode="auto">
          <a:xfrm>
            <a:off x="4495800" y="56388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4" name="Line 46"/>
          <p:cNvSpPr>
            <a:spLocks noChangeShapeType="1"/>
          </p:cNvSpPr>
          <p:nvPr/>
        </p:nvSpPr>
        <p:spPr bwMode="auto">
          <a:xfrm>
            <a:off x="4495800" y="52578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5" name="Line 47"/>
          <p:cNvSpPr>
            <a:spLocks noChangeShapeType="1"/>
          </p:cNvSpPr>
          <p:nvPr/>
        </p:nvSpPr>
        <p:spPr bwMode="auto">
          <a:xfrm>
            <a:off x="4495800" y="48006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6" name="Line 48"/>
          <p:cNvSpPr>
            <a:spLocks noChangeShapeType="1"/>
          </p:cNvSpPr>
          <p:nvPr/>
        </p:nvSpPr>
        <p:spPr bwMode="auto">
          <a:xfrm>
            <a:off x="4495800" y="43434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7" name="Line 49"/>
          <p:cNvSpPr>
            <a:spLocks noChangeShapeType="1"/>
          </p:cNvSpPr>
          <p:nvPr/>
        </p:nvSpPr>
        <p:spPr bwMode="auto">
          <a:xfrm>
            <a:off x="4495800" y="39624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8" name="Line 50"/>
          <p:cNvSpPr>
            <a:spLocks noChangeShapeType="1"/>
          </p:cNvSpPr>
          <p:nvPr/>
        </p:nvSpPr>
        <p:spPr bwMode="auto">
          <a:xfrm>
            <a:off x="4495800" y="35052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9" name="Line 51"/>
          <p:cNvSpPr>
            <a:spLocks noChangeShapeType="1"/>
          </p:cNvSpPr>
          <p:nvPr/>
        </p:nvSpPr>
        <p:spPr bwMode="auto">
          <a:xfrm>
            <a:off x="4495800" y="30480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53" name="AutoShape 53"/>
          <p:cNvSpPr>
            <a:spLocks noChangeArrowheads="1"/>
          </p:cNvSpPr>
          <p:nvPr/>
        </p:nvSpPr>
        <p:spPr bwMode="auto">
          <a:xfrm>
            <a:off x="6324600" y="2133600"/>
            <a:ext cx="22860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4" name="AutoShape 54"/>
          <p:cNvSpPr>
            <a:spLocks noChangeArrowheads="1"/>
          </p:cNvSpPr>
          <p:nvPr/>
        </p:nvSpPr>
        <p:spPr bwMode="auto">
          <a:xfrm>
            <a:off x="6477000" y="2438400"/>
            <a:ext cx="22860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5" name="AutoShape 55"/>
          <p:cNvSpPr>
            <a:spLocks noChangeArrowheads="1"/>
          </p:cNvSpPr>
          <p:nvPr/>
        </p:nvSpPr>
        <p:spPr bwMode="auto">
          <a:xfrm>
            <a:off x="6629400" y="2057400"/>
            <a:ext cx="22860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3" name="Line 56"/>
          <p:cNvSpPr>
            <a:spLocks noChangeShapeType="1"/>
          </p:cNvSpPr>
          <p:nvPr/>
        </p:nvSpPr>
        <p:spPr bwMode="auto">
          <a:xfrm>
            <a:off x="6705600" y="2971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257" name="Picture 57" descr="MCj036182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038600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5" name="Picture 4" descr="von Guericke, Otto (1602-1686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8213" y="1600200"/>
            <a:ext cx="2692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1143000" y="5029200"/>
            <a:ext cx="25146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Герике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Отто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фон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Guericke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(1602- 1686)</a:t>
            </a:r>
          </a:p>
        </p:txBody>
      </p:sp>
      <p:sp>
        <p:nvSpPr>
          <p:cNvPr id="9257" name="TextBox 49"/>
          <p:cNvSpPr txBox="1">
            <a:spLocks noChangeArrowheads="1"/>
          </p:cNvSpPr>
          <p:nvPr/>
        </p:nvSpPr>
        <p:spPr bwMode="auto">
          <a:xfrm>
            <a:off x="4876800" y="60960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1662г ?</a:t>
            </a:r>
          </a:p>
        </p:txBody>
      </p:sp>
      <p:sp>
        <p:nvSpPr>
          <p:cNvPr id="9258" name="TextBox 45"/>
          <p:cNvSpPr txBox="1">
            <a:spLocks noChangeArrowheads="1"/>
          </p:cNvSpPr>
          <p:nvPr/>
        </p:nvSpPr>
        <p:spPr bwMode="auto">
          <a:xfrm>
            <a:off x="4648200" y="3810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5607E-6 L 3.33333E-6 -0.09988 " pathEditMode="relative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51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4624E-6 L 0 0.1287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9" grpId="0" animBg="1"/>
      <p:bldP spid="51232" grpId="0" animBg="1"/>
      <p:bldP spid="51234" grpId="0" animBg="1"/>
      <p:bldP spid="51235" grpId="0"/>
      <p:bldP spid="512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0" y="1447800"/>
            <a:ext cx="1219200" cy="4038600"/>
            <a:chOff x="2400" y="816"/>
            <a:chExt cx="720" cy="3312"/>
          </a:xfrm>
        </p:grpSpPr>
        <p:pic>
          <p:nvPicPr>
            <p:cNvPr id="10257" name="Picture 3" descr="Термометр-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0" y="816"/>
              <a:ext cx="720" cy="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8" name="Rectangle 4"/>
            <p:cNvSpPr>
              <a:spLocks noChangeArrowheads="1"/>
            </p:cNvSpPr>
            <p:nvPr/>
          </p:nvSpPr>
          <p:spPr bwMode="auto">
            <a:xfrm>
              <a:off x="2496" y="960"/>
              <a:ext cx="528" cy="24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343400" y="1524000"/>
            <a:ext cx="228600" cy="36576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2" name="AutoShape 6"/>
          <p:cNvSpPr>
            <a:spLocks noChangeArrowheads="1"/>
          </p:cNvSpPr>
          <p:nvPr/>
        </p:nvSpPr>
        <p:spPr bwMode="auto">
          <a:xfrm>
            <a:off x="4191000" y="4800600"/>
            <a:ext cx="533400" cy="6096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4343400" y="4419600"/>
            <a:ext cx="228600" cy="3810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5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09800" y="2895600"/>
            <a:ext cx="1447800" cy="685800"/>
          </a:xfrm>
          <a:prstGeom prst="leftArrow">
            <a:avLst>
              <a:gd name="adj1" fmla="val 50000"/>
              <a:gd name="adj2" fmla="val 52778"/>
            </a:avLst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Г.с.1</a:t>
            </a:r>
          </a:p>
        </p:txBody>
      </p:sp>
      <p:sp>
        <p:nvSpPr>
          <p:cNvPr id="70666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334000" y="2895600"/>
            <a:ext cx="1447800" cy="6858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Г.с.3</a:t>
            </a:r>
          </a:p>
        </p:txBody>
      </p:sp>
      <p:sp>
        <p:nvSpPr>
          <p:cNvPr id="70667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038600" y="5715000"/>
            <a:ext cx="9144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Г.с.2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04800" y="2514600"/>
            <a:ext cx="1828800" cy="1219200"/>
            <a:chOff x="192" y="1584"/>
            <a:chExt cx="1152" cy="768"/>
          </a:xfrm>
        </p:grpSpPr>
        <p:sp>
          <p:nvSpPr>
            <p:cNvPr id="11282" name="Oval 13"/>
            <p:cNvSpPr>
              <a:spLocks noChangeArrowheads="1"/>
            </p:cNvSpPr>
            <p:nvPr/>
          </p:nvSpPr>
          <p:spPr bwMode="auto">
            <a:xfrm>
              <a:off x="192" y="1584"/>
              <a:ext cx="1152" cy="76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83" name="Text Box 14"/>
            <p:cNvSpPr txBox="1">
              <a:spLocks noChangeArrowheads="1"/>
            </p:cNvSpPr>
            <p:nvPr/>
          </p:nvSpPr>
          <p:spPr bwMode="auto">
            <a:xfrm>
              <a:off x="192" y="1680"/>
              <a:ext cx="110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000" b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Шкала Фаренгейта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124200" y="6172200"/>
            <a:ext cx="2895600" cy="685800"/>
            <a:chOff x="1968" y="3888"/>
            <a:chExt cx="1824" cy="432"/>
          </a:xfrm>
        </p:grpSpPr>
        <p:sp>
          <p:nvSpPr>
            <p:cNvPr id="11280" name="Oval 16"/>
            <p:cNvSpPr>
              <a:spLocks noChangeArrowheads="1"/>
            </p:cNvSpPr>
            <p:nvPr/>
          </p:nvSpPr>
          <p:spPr bwMode="auto">
            <a:xfrm>
              <a:off x="1968" y="3888"/>
              <a:ext cx="1824" cy="43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2064" y="3936"/>
              <a:ext cx="17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000" b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Шкала Цельсия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010400" y="2590800"/>
            <a:ext cx="1828800" cy="1219200"/>
            <a:chOff x="4416" y="1632"/>
            <a:chExt cx="1152" cy="76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278" name="Oval 19"/>
            <p:cNvSpPr>
              <a:spLocks noChangeArrowheads="1"/>
            </p:cNvSpPr>
            <p:nvPr/>
          </p:nvSpPr>
          <p:spPr bwMode="auto">
            <a:xfrm>
              <a:off x="4416" y="1632"/>
              <a:ext cx="1152" cy="76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79" name="Text Box 20"/>
            <p:cNvSpPr txBox="1">
              <a:spLocks noChangeArrowheads="1"/>
            </p:cNvSpPr>
            <p:nvPr/>
          </p:nvSpPr>
          <p:spPr bwMode="auto">
            <a:xfrm>
              <a:off x="4512" y="1776"/>
              <a:ext cx="960" cy="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000" b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Шкала Реомюра</a:t>
              </a:r>
            </a:p>
          </p:txBody>
        </p:sp>
      </p:grp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457200" y="457200"/>
            <a:ext cx="81534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Жидкостные термометры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kern="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  <p:bldP spid="70662" grpId="0" animBg="1"/>
      <p:bldP spid="70663" grpId="0" animBg="1"/>
      <p:bldP spid="70665" grpId="0" animBg="1"/>
      <p:bldP spid="70666" grpId="0" animBg="1"/>
      <p:bldP spid="706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5" name="Group 5"/>
          <p:cNvGraphicFramePr>
            <a:graphicFrameLocks noGrp="1"/>
          </p:cNvGraphicFramePr>
          <p:nvPr/>
        </p:nvGraphicFramePr>
        <p:xfrm>
          <a:off x="533400" y="1524000"/>
          <a:ext cx="8000999" cy="37258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99375"/>
                <a:gridCol w="2001126"/>
                <a:gridCol w="1826048"/>
                <a:gridCol w="2174450"/>
              </a:tblGrid>
              <a:tr h="1797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термометрическая жидкость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температура замерзания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(</a:t>
                      </a:r>
                      <a:r>
                        <a:rPr kumimoji="0" lang="ru-RU" sz="16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0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С)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температура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кипения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(</a:t>
                      </a:r>
                      <a:r>
                        <a:rPr kumimoji="0" lang="ru-RU" sz="16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0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С)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коэффициент расширения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(1/град)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27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Спирт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-115˚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+78˚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0,000110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27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Ртуть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-39˚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+357˚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0,000182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27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8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˚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+100</a:t>
                      </a:r>
                      <a:r>
                        <a:rPr kumimoji="0" lang="ru-RU" sz="28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˚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0,00015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5410200"/>
            <a:ext cx="8077200" cy="11080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Какую термометрическую жидкость удобнее использовать 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уличных термометрах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термометрах для воды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медицинских термометрах?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8001000" cy="13239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Жидкостные термометры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 descr="вода, лед, синий, голубой, кубики, макро, фото, обои, картинка #467570 - www.GdeFon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1981200" cy="885737"/>
          </a:xfrm>
          <a:prstGeom prst="flowChartManualOperation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2291" name="Line 2"/>
          <p:cNvSpPr>
            <a:spLocks noChangeShapeType="1"/>
          </p:cNvSpPr>
          <p:nvPr/>
        </p:nvSpPr>
        <p:spPr bwMode="auto">
          <a:xfrm>
            <a:off x="1422400" y="5276850"/>
            <a:ext cx="74025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2" name="Line 3"/>
          <p:cNvSpPr>
            <a:spLocks noChangeShapeType="1"/>
          </p:cNvSpPr>
          <p:nvPr/>
        </p:nvSpPr>
        <p:spPr bwMode="auto">
          <a:xfrm rot="-5400000">
            <a:off x="-302419" y="3428207"/>
            <a:ext cx="59070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12293" name="Group 15"/>
          <p:cNvGrpSpPr>
            <a:grpSpLocks noChangeAspect="1"/>
          </p:cNvGrpSpPr>
          <p:nvPr/>
        </p:nvGrpSpPr>
        <p:grpSpPr bwMode="auto">
          <a:xfrm>
            <a:off x="584200" y="1719263"/>
            <a:ext cx="246063" cy="2436812"/>
            <a:chOff x="3606" y="1117"/>
            <a:chExt cx="179" cy="1777"/>
          </a:xfrm>
        </p:grpSpPr>
        <p:grpSp>
          <p:nvGrpSpPr>
            <p:cNvPr id="12357" name="Group 16"/>
            <p:cNvGrpSpPr>
              <a:grpSpLocks noChangeAspect="1"/>
            </p:cNvGrpSpPr>
            <p:nvPr/>
          </p:nvGrpSpPr>
          <p:grpSpPr bwMode="auto">
            <a:xfrm>
              <a:off x="3606" y="1117"/>
              <a:ext cx="179" cy="1777"/>
              <a:chOff x="3606" y="1117"/>
              <a:chExt cx="179" cy="1777"/>
            </a:xfrm>
          </p:grpSpPr>
          <p:sp>
            <p:nvSpPr>
              <p:cNvPr id="12387" name="AutoShape 17"/>
              <p:cNvSpPr>
                <a:spLocks noChangeAspect="1" noChangeArrowheads="1"/>
              </p:cNvSpPr>
              <p:nvPr/>
            </p:nvSpPr>
            <p:spPr bwMode="auto">
              <a:xfrm flipH="1">
                <a:off x="3683" y="1233"/>
                <a:ext cx="23" cy="158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388" name="Group 18"/>
              <p:cNvGrpSpPr>
                <a:grpSpLocks noChangeAspect="1"/>
              </p:cNvGrpSpPr>
              <p:nvPr/>
            </p:nvGrpSpPr>
            <p:grpSpPr bwMode="auto">
              <a:xfrm>
                <a:off x="3606" y="1117"/>
                <a:ext cx="179" cy="1777"/>
                <a:chOff x="1064" y="852"/>
                <a:chExt cx="199" cy="1974"/>
              </a:xfrm>
            </p:grpSpPr>
            <p:grpSp>
              <p:nvGrpSpPr>
                <p:cNvPr id="12389" name="Group 19"/>
                <p:cNvGrpSpPr>
                  <a:grpSpLocks noChangeAspect="1"/>
                </p:cNvGrpSpPr>
                <p:nvPr/>
              </p:nvGrpSpPr>
              <p:grpSpPr bwMode="auto">
                <a:xfrm>
                  <a:off x="1064" y="852"/>
                  <a:ext cx="199" cy="1574"/>
                  <a:chOff x="1064" y="852"/>
                  <a:chExt cx="286" cy="2261"/>
                </a:xfrm>
              </p:grpSpPr>
              <p:sp>
                <p:nvSpPr>
                  <p:cNvPr id="12398" name="Line 2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064" y="981"/>
                    <a:ext cx="0" cy="21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99" name="Line 2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50" y="981"/>
                    <a:ext cx="0" cy="21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400" name="Arc 22"/>
                  <p:cNvSpPr>
                    <a:spLocks noChangeAspect="1"/>
                  </p:cNvSpPr>
                  <p:nvPr/>
                </p:nvSpPr>
                <p:spPr bwMode="auto">
                  <a:xfrm rot="13781695" flipV="1">
                    <a:off x="1093" y="843"/>
                    <a:ext cx="222" cy="239"/>
                  </a:xfrm>
                  <a:custGeom>
                    <a:avLst/>
                    <a:gdLst>
                      <a:gd name="T0" fmla="*/ 0 w 33153"/>
                      <a:gd name="T1" fmla="*/ 0 h 35749"/>
                      <a:gd name="T2" fmla="*/ 0 w 33153"/>
                      <a:gd name="T3" fmla="*/ 0 h 35749"/>
                      <a:gd name="T4" fmla="*/ 0 w 33153"/>
                      <a:gd name="T5" fmla="*/ 0 h 35749"/>
                      <a:gd name="T6" fmla="*/ 0 60000 65536"/>
                      <a:gd name="T7" fmla="*/ 0 60000 65536"/>
                      <a:gd name="T8" fmla="*/ 0 60000 65536"/>
                      <a:gd name="T9" fmla="*/ 0 w 33153"/>
                      <a:gd name="T10" fmla="*/ 0 h 35749"/>
                      <a:gd name="T11" fmla="*/ 33153 w 33153"/>
                      <a:gd name="T12" fmla="*/ 35749 h 3574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153" h="35749" fill="none" extrusionOk="0">
                        <a:moveTo>
                          <a:pt x="-1" y="3349"/>
                        </a:moveTo>
                        <a:cubicBezTo>
                          <a:pt x="3455" y="1161"/>
                          <a:pt x="7462" y="-1"/>
                          <a:pt x="11553" y="0"/>
                        </a:cubicBezTo>
                        <a:cubicBezTo>
                          <a:pt x="23482" y="0"/>
                          <a:pt x="33153" y="9670"/>
                          <a:pt x="33153" y="21600"/>
                        </a:cubicBezTo>
                        <a:cubicBezTo>
                          <a:pt x="33153" y="26798"/>
                          <a:pt x="31278" y="31821"/>
                          <a:pt x="27873" y="35749"/>
                        </a:cubicBezTo>
                      </a:path>
                      <a:path w="33153" h="35749" stroke="0" extrusionOk="0">
                        <a:moveTo>
                          <a:pt x="-1" y="3349"/>
                        </a:moveTo>
                        <a:cubicBezTo>
                          <a:pt x="3455" y="1161"/>
                          <a:pt x="7462" y="-1"/>
                          <a:pt x="11553" y="0"/>
                        </a:cubicBezTo>
                        <a:cubicBezTo>
                          <a:pt x="23482" y="0"/>
                          <a:pt x="33153" y="9670"/>
                          <a:pt x="33153" y="21600"/>
                        </a:cubicBezTo>
                        <a:cubicBezTo>
                          <a:pt x="33153" y="26798"/>
                          <a:pt x="31278" y="31821"/>
                          <a:pt x="27873" y="35749"/>
                        </a:cubicBezTo>
                        <a:lnTo>
                          <a:pt x="11553" y="21600"/>
                        </a:lnTo>
                        <a:lnTo>
                          <a:pt x="-1" y="3349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90" name="Group 23"/>
                <p:cNvGrpSpPr>
                  <a:grpSpLocks noChangeAspect="1"/>
                </p:cNvGrpSpPr>
                <p:nvPr/>
              </p:nvGrpSpPr>
              <p:grpSpPr bwMode="auto">
                <a:xfrm>
                  <a:off x="1115" y="2494"/>
                  <a:ext cx="101" cy="332"/>
                  <a:chOff x="1610" y="1617"/>
                  <a:chExt cx="101" cy="332"/>
                </a:xfrm>
              </p:grpSpPr>
              <p:sp>
                <p:nvSpPr>
                  <p:cNvPr id="12395" name="Line 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10" y="1617"/>
                    <a:ext cx="1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96" name="Line 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710" y="1617"/>
                    <a:ext cx="1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97" name="Arc 26"/>
                  <p:cNvSpPr>
                    <a:spLocks noChangeAspect="1"/>
                  </p:cNvSpPr>
                  <p:nvPr/>
                </p:nvSpPr>
                <p:spPr bwMode="auto">
                  <a:xfrm rot="7818305">
                    <a:off x="1620" y="1869"/>
                    <a:ext cx="77" cy="84"/>
                  </a:xfrm>
                  <a:custGeom>
                    <a:avLst/>
                    <a:gdLst>
                      <a:gd name="T0" fmla="*/ 0 w 33153"/>
                      <a:gd name="T1" fmla="*/ 0 h 35749"/>
                      <a:gd name="T2" fmla="*/ 0 w 33153"/>
                      <a:gd name="T3" fmla="*/ 0 h 35749"/>
                      <a:gd name="T4" fmla="*/ 0 w 33153"/>
                      <a:gd name="T5" fmla="*/ 0 h 35749"/>
                      <a:gd name="T6" fmla="*/ 0 60000 65536"/>
                      <a:gd name="T7" fmla="*/ 0 60000 65536"/>
                      <a:gd name="T8" fmla="*/ 0 60000 65536"/>
                      <a:gd name="T9" fmla="*/ 0 w 33153"/>
                      <a:gd name="T10" fmla="*/ 0 h 35749"/>
                      <a:gd name="T11" fmla="*/ 33153 w 33153"/>
                      <a:gd name="T12" fmla="*/ 35749 h 3574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153" h="35749" fill="none" extrusionOk="0">
                        <a:moveTo>
                          <a:pt x="-1" y="3349"/>
                        </a:moveTo>
                        <a:cubicBezTo>
                          <a:pt x="3455" y="1161"/>
                          <a:pt x="7462" y="-1"/>
                          <a:pt x="11553" y="0"/>
                        </a:cubicBezTo>
                        <a:cubicBezTo>
                          <a:pt x="23482" y="0"/>
                          <a:pt x="33153" y="9670"/>
                          <a:pt x="33153" y="21600"/>
                        </a:cubicBezTo>
                        <a:cubicBezTo>
                          <a:pt x="33153" y="26798"/>
                          <a:pt x="31278" y="31821"/>
                          <a:pt x="27873" y="35749"/>
                        </a:cubicBezTo>
                      </a:path>
                      <a:path w="33153" h="35749" stroke="0" extrusionOk="0">
                        <a:moveTo>
                          <a:pt x="-1" y="3349"/>
                        </a:moveTo>
                        <a:cubicBezTo>
                          <a:pt x="3455" y="1161"/>
                          <a:pt x="7462" y="-1"/>
                          <a:pt x="11553" y="0"/>
                        </a:cubicBezTo>
                        <a:cubicBezTo>
                          <a:pt x="23482" y="0"/>
                          <a:pt x="33153" y="9670"/>
                          <a:pt x="33153" y="21600"/>
                        </a:cubicBezTo>
                        <a:cubicBezTo>
                          <a:pt x="33153" y="26798"/>
                          <a:pt x="31278" y="31821"/>
                          <a:pt x="27873" y="35749"/>
                        </a:cubicBezTo>
                        <a:lnTo>
                          <a:pt x="11553" y="21600"/>
                        </a:lnTo>
                        <a:lnTo>
                          <a:pt x="-1" y="3349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391" name="Arc 27"/>
                <p:cNvSpPr>
                  <a:spLocks noChangeAspect="1"/>
                </p:cNvSpPr>
                <p:nvPr/>
              </p:nvSpPr>
              <p:spPr bwMode="auto">
                <a:xfrm rot="-2981695">
                  <a:off x="1065" y="2469"/>
                  <a:ext cx="50" cy="47"/>
                </a:xfrm>
                <a:custGeom>
                  <a:avLst/>
                  <a:gdLst>
                    <a:gd name="T0" fmla="*/ 0 w 21600"/>
                    <a:gd name="T1" fmla="*/ 0 h 20050"/>
                    <a:gd name="T2" fmla="*/ 0 w 21600"/>
                    <a:gd name="T3" fmla="*/ 0 h 20050"/>
                    <a:gd name="T4" fmla="*/ 0 w 21600"/>
                    <a:gd name="T5" fmla="*/ 0 h 2005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0050"/>
                    <a:gd name="T11" fmla="*/ 21600 w 21600"/>
                    <a:gd name="T12" fmla="*/ 20050 h 2005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0050" fill="none" extrusionOk="0">
                      <a:moveTo>
                        <a:pt x="20778" y="-1"/>
                      </a:moveTo>
                      <a:cubicBezTo>
                        <a:pt x="21323" y="1919"/>
                        <a:pt x="21600" y="3905"/>
                        <a:pt x="21600" y="5901"/>
                      </a:cubicBezTo>
                      <a:cubicBezTo>
                        <a:pt x="21600" y="11099"/>
                        <a:pt x="19725" y="16122"/>
                        <a:pt x="16320" y="20050"/>
                      </a:cubicBezTo>
                    </a:path>
                    <a:path w="21600" h="20050" stroke="0" extrusionOk="0">
                      <a:moveTo>
                        <a:pt x="20778" y="-1"/>
                      </a:moveTo>
                      <a:cubicBezTo>
                        <a:pt x="21323" y="1919"/>
                        <a:pt x="21600" y="3905"/>
                        <a:pt x="21600" y="5901"/>
                      </a:cubicBezTo>
                      <a:cubicBezTo>
                        <a:pt x="21600" y="11099"/>
                        <a:pt x="19725" y="16122"/>
                        <a:pt x="16320" y="20050"/>
                      </a:cubicBezTo>
                      <a:lnTo>
                        <a:pt x="0" y="5901"/>
                      </a:lnTo>
                      <a:lnTo>
                        <a:pt x="20778" y="-1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92" name="Arc 28"/>
                <p:cNvSpPr>
                  <a:spLocks noChangeAspect="1"/>
                </p:cNvSpPr>
                <p:nvPr/>
              </p:nvSpPr>
              <p:spPr bwMode="auto">
                <a:xfrm rot="7818305">
                  <a:off x="1065" y="2406"/>
                  <a:ext cx="50" cy="47"/>
                </a:xfrm>
                <a:custGeom>
                  <a:avLst/>
                  <a:gdLst>
                    <a:gd name="T0" fmla="*/ 0 w 21600"/>
                    <a:gd name="T1" fmla="*/ 0 h 20050"/>
                    <a:gd name="T2" fmla="*/ 0 w 21600"/>
                    <a:gd name="T3" fmla="*/ 0 h 20050"/>
                    <a:gd name="T4" fmla="*/ 0 w 21600"/>
                    <a:gd name="T5" fmla="*/ 0 h 2005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0050"/>
                    <a:gd name="T11" fmla="*/ 21600 w 21600"/>
                    <a:gd name="T12" fmla="*/ 20050 h 2005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0050" fill="none" extrusionOk="0">
                      <a:moveTo>
                        <a:pt x="20778" y="-1"/>
                      </a:moveTo>
                      <a:cubicBezTo>
                        <a:pt x="21323" y="1919"/>
                        <a:pt x="21600" y="3905"/>
                        <a:pt x="21600" y="5901"/>
                      </a:cubicBezTo>
                      <a:cubicBezTo>
                        <a:pt x="21600" y="11099"/>
                        <a:pt x="19725" y="16122"/>
                        <a:pt x="16320" y="20050"/>
                      </a:cubicBezTo>
                    </a:path>
                    <a:path w="21600" h="20050" stroke="0" extrusionOk="0">
                      <a:moveTo>
                        <a:pt x="20778" y="-1"/>
                      </a:moveTo>
                      <a:cubicBezTo>
                        <a:pt x="21323" y="1919"/>
                        <a:pt x="21600" y="3905"/>
                        <a:pt x="21600" y="5901"/>
                      </a:cubicBezTo>
                      <a:cubicBezTo>
                        <a:pt x="21600" y="11099"/>
                        <a:pt x="19725" y="16122"/>
                        <a:pt x="16320" y="20050"/>
                      </a:cubicBezTo>
                      <a:lnTo>
                        <a:pt x="0" y="5901"/>
                      </a:lnTo>
                      <a:lnTo>
                        <a:pt x="20778" y="-1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93" name="Arc 29"/>
                <p:cNvSpPr>
                  <a:spLocks noChangeAspect="1"/>
                </p:cNvSpPr>
                <p:nvPr/>
              </p:nvSpPr>
              <p:spPr bwMode="auto">
                <a:xfrm rot="13781695" flipH="1">
                  <a:off x="1213" y="2404"/>
                  <a:ext cx="50" cy="47"/>
                </a:xfrm>
                <a:custGeom>
                  <a:avLst/>
                  <a:gdLst>
                    <a:gd name="T0" fmla="*/ 0 w 21600"/>
                    <a:gd name="T1" fmla="*/ 0 h 20050"/>
                    <a:gd name="T2" fmla="*/ 0 w 21600"/>
                    <a:gd name="T3" fmla="*/ 0 h 20050"/>
                    <a:gd name="T4" fmla="*/ 0 w 21600"/>
                    <a:gd name="T5" fmla="*/ 0 h 2005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0050"/>
                    <a:gd name="T11" fmla="*/ 21600 w 21600"/>
                    <a:gd name="T12" fmla="*/ 20050 h 2005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0050" fill="none" extrusionOk="0">
                      <a:moveTo>
                        <a:pt x="20778" y="-1"/>
                      </a:moveTo>
                      <a:cubicBezTo>
                        <a:pt x="21323" y="1919"/>
                        <a:pt x="21600" y="3905"/>
                        <a:pt x="21600" y="5901"/>
                      </a:cubicBezTo>
                      <a:cubicBezTo>
                        <a:pt x="21600" y="11099"/>
                        <a:pt x="19725" y="16122"/>
                        <a:pt x="16320" y="20050"/>
                      </a:cubicBezTo>
                    </a:path>
                    <a:path w="21600" h="20050" stroke="0" extrusionOk="0">
                      <a:moveTo>
                        <a:pt x="20778" y="-1"/>
                      </a:moveTo>
                      <a:cubicBezTo>
                        <a:pt x="21323" y="1919"/>
                        <a:pt x="21600" y="3905"/>
                        <a:pt x="21600" y="5901"/>
                      </a:cubicBezTo>
                      <a:cubicBezTo>
                        <a:pt x="21600" y="11099"/>
                        <a:pt x="19725" y="16122"/>
                        <a:pt x="16320" y="20050"/>
                      </a:cubicBezTo>
                      <a:lnTo>
                        <a:pt x="0" y="5901"/>
                      </a:lnTo>
                      <a:lnTo>
                        <a:pt x="20778" y="-1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94" name="Arc 30"/>
                <p:cNvSpPr>
                  <a:spLocks noChangeAspect="1"/>
                </p:cNvSpPr>
                <p:nvPr/>
              </p:nvSpPr>
              <p:spPr bwMode="auto">
                <a:xfrm rot="2981695" flipH="1">
                  <a:off x="1215" y="2467"/>
                  <a:ext cx="50" cy="47"/>
                </a:xfrm>
                <a:custGeom>
                  <a:avLst/>
                  <a:gdLst>
                    <a:gd name="T0" fmla="*/ 0 w 21600"/>
                    <a:gd name="T1" fmla="*/ 0 h 20050"/>
                    <a:gd name="T2" fmla="*/ 0 w 21600"/>
                    <a:gd name="T3" fmla="*/ 0 h 20050"/>
                    <a:gd name="T4" fmla="*/ 0 w 21600"/>
                    <a:gd name="T5" fmla="*/ 0 h 2005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0050"/>
                    <a:gd name="T11" fmla="*/ 21600 w 21600"/>
                    <a:gd name="T12" fmla="*/ 20050 h 2005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0050" fill="none" extrusionOk="0">
                      <a:moveTo>
                        <a:pt x="20778" y="-1"/>
                      </a:moveTo>
                      <a:cubicBezTo>
                        <a:pt x="21323" y="1919"/>
                        <a:pt x="21600" y="3905"/>
                        <a:pt x="21600" y="5901"/>
                      </a:cubicBezTo>
                      <a:cubicBezTo>
                        <a:pt x="21600" y="11099"/>
                        <a:pt x="19725" y="16122"/>
                        <a:pt x="16320" y="20050"/>
                      </a:cubicBezTo>
                    </a:path>
                    <a:path w="21600" h="20050" stroke="0" extrusionOk="0">
                      <a:moveTo>
                        <a:pt x="20778" y="-1"/>
                      </a:moveTo>
                      <a:cubicBezTo>
                        <a:pt x="21323" y="1919"/>
                        <a:pt x="21600" y="3905"/>
                        <a:pt x="21600" y="5901"/>
                      </a:cubicBezTo>
                      <a:cubicBezTo>
                        <a:pt x="21600" y="11099"/>
                        <a:pt x="19725" y="16122"/>
                        <a:pt x="16320" y="20050"/>
                      </a:cubicBezTo>
                      <a:lnTo>
                        <a:pt x="0" y="5901"/>
                      </a:lnTo>
                      <a:lnTo>
                        <a:pt x="20778" y="-1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358" name="AutoShape 31"/>
            <p:cNvSpPr>
              <a:spLocks noChangeAspect="1" noChangeArrowheads="1"/>
            </p:cNvSpPr>
            <p:nvPr/>
          </p:nvSpPr>
          <p:spPr bwMode="auto">
            <a:xfrm>
              <a:off x="3657" y="2659"/>
              <a:ext cx="79" cy="227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59" name="Line 32"/>
            <p:cNvSpPr>
              <a:spLocks noChangeAspect="1" noChangeShapeType="1"/>
            </p:cNvSpPr>
            <p:nvPr/>
          </p:nvSpPr>
          <p:spPr bwMode="auto">
            <a:xfrm>
              <a:off x="3659" y="2474"/>
              <a:ext cx="6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0" name="Line 33"/>
            <p:cNvSpPr>
              <a:spLocks noChangeAspect="1" noChangeShapeType="1"/>
            </p:cNvSpPr>
            <p:nvPr/>
          </p:nvSpPr>
          <p:spPr bwMode="auto">
            <a:xfrm>
              <a:off x="3659" y="2428"/>
              <a:ext cx="6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1" name="Line 34"/>
            <p:cNvSpPr>
              <a:spLocks noChangeAspect="1" noChangeShapeType="1"/>
            </p:cNvSpPr>
            <p:nvPr/>
          </p:nvSpPr>
          <p:spPr bwMode="auto">
            <a:xfrm>
              <a:off x="3659" y="2337"/>
              <a:ext cx="6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2" name="Line 35"/>
            <p:cNvSpPr>
              <a:spLocks noChangeAspect="1" noChangeShapeType="1"/>
            </p:cNvSpPr>
            <p:nvPr/>
          </p:nvSpPr>
          <p:spPr bwMode="auto">
            <a:xfrm>
              <a:off x="3635" y="2292"/>
              <a:ext cx="113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3" name="Line 36"/>
            <p:cNvSpPr>
              <a:spLocks noChangeAspect="1" noChangeShapeType="1"/>
            </p:cNvSpPr>
            <p:nvPr/>
          </p:nvSpPr>
          <p:spPr bwMode="auto">
            <a:xfrm>
              <a:off x="3659" y="2247"/>
              <a:ext cx="6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4" name="Line 37"/>
            <p:cNvSpPr>
              <a:spLocks noChangeAspect="1" noChangeShapeType="1"/>
            </p:cNvSpPr>
            <p:nvPr/>
          </p:nvSpPr>
          <p:spPr bwMode="auto">
            <a:xfrm>
              <a:off x="3659" y="2201"/>
              <a:ext cx="6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5" name="Line 38"/>
            <p:cNvSpPr>
              <a:spLocks noChangeAspect="1" noChangeShapeType="1"/>
            </p:cNvSpPr>
            <p:nvPr/>
          </p:nvSpPr>
          <p:spPr bwMode="auto">
            <a:xfrm>
              <a:off x="3659" y="2156"/>
              <a:ext cx="6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6" name="Line 39"/>
            <p:cNvSpPr>
              <a:spLocks noChangeAspect="1" noChangeShapeType="1"/>
            </p:cNvSpPr>
            <p:nvPr/>
          </p:nvSpPr>
          <p:spPr bwMode="auto">
            <a:xfrm>
              <a:off x="3659" y="2111"/>
              <a:ext cx="6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7" name="Line 40"/>
            <p:cNvSpPr>
              <a:spLocks noChangeAspect="1" noChangeShapeType="1"/>
            </p:cNvSpPr>
            <p:nvPr/>
          </p:nvSpPr>
          <p:spPr bwMode="auto">
            <a:xfrm>
              <a:off x="3635" y="2065"/>
              <a:ext cx="113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8" name="Line 41"/>
            <p:cNvSpPr>
              <a:spLocks noChangeAspect="1" noChangeShapeType="1"/>
            </p:cNvSpPr>
            <p:nvPr/>
          </p:nvSpPr>
          <p:spPr bwMode="auto">
            <a:xfrm>
              <a:off x="3659" y="2020"/>
              <a:ext cx="6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9" name="Line 42"/>
            <p:cNvSpPr>
              <a:spLocks noChangeAspect="1" noChangeShapeType="1"/>
            </p:cNvSpPr>
            <p:nvPr/>
          </p:nvSpPr>
          <p:spPr bwMode="auto">
            <a:xfrm>
              <a:off x="3659" y="1975"/>
              <a:ext cx="6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0" name="Line 43"/>
            <p:cNvSpPr>
              <a:spLocks noChangeAspect="1" noChangeShapeType="1"/>
            </p:cNvSpPr>
            <p:nvPr/>
          </p:nvSpPr>
          <p:spPr bwMode="auto">
            <a:xfrm>
              <a:off x="3659" y="1929"/>
              <a:ext cx="6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1" name="Line 44"/>
            <p:cNvSpPr>
              <a:spLocks noChangeAspect="1" noChangeShapeType="1"/>
            </p:cNvSpPr>
            <p:nvPr/>
          </p:nvSpPr>
          <p:spPr bwMode="auto">
            <a:xfrm>
              <a:off x="3659" y="2383"/>
              <a:ext cx="6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2" name="Line 45"/>
            <p:cNvSpPr>
              <a:spLocks noChangeAspect="1" noChangeShapeType="1"/>
            </p:cNvSpPr>
            <p:nvPr/>
          </p:nvSpPr>
          <p:spPr bwMode="auto">
            <a:xfrm>
              <a:off x="3635" y="2519"/>
              <a:ext cx="113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3" name="Line 46"/>
            <p:cNvSpPr>
              <a:spLocks noChangeAspect="1" noChangeShapeType="1"/>
            </p:cNvSpPr>
            <p:nvPr/>
          </p:nvSpPr>
          <p:spPr bwMode="auto">
            <a:xfrm>
              <a:off x="3659" y="1884"/>
              <a:ext cx="6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4" name="Line 47"/>
            <p:cNvSpPr>
              <a:spLocks noChangeAspect="1" noChangeShapeType="1"/>
            </p:cNvSpPr>
            <p:nvPr/>
          </p:nvSpPr>
          <p:spPr bwMode="auto">
            <a:xfrm>
              <a:off x="3635" y="1838"/>
              <a:ext cx="113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5" name="Line 48"/>
            <p:cNvSpPr>
              <a:spLocks noChangeAspect="1" noChangeShapeType="1"/>
            </p:cNvSpPr>
            <p:nvPr/>
          </p:nvSpPr>
          <p:spPr bwMode="auto">
            <a:xfrm>
              <a:off x="3659" y="1793"/>
              <a:ext cx="6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6" name="Line 49"/>
            <p:cNvSpPr>
              <a:spLocks noChangeAspect="1" noChangeShapeType="1"/>
            </p:cNvSpPr>
            <p:nvPr/>
          </p:nvSpPr>
          <p:spPr bwMode="auto">
            <a:xfrm>
              <a:off x="3659" y="1748"/>
              <a:ext cx="6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7" name="Line 50"/>
            <p:cNvSpPr>
              <a:spLocks noChangeAspect="1" noChangeShapeType="1"/>
            </p:cNvSpPr>
            <p:nvPr/>
          </p:nvSpPr>
          <p:spPr bwMode="auto">
            <a:xfrm>
              <a:off x="3659" y="1702"/>
              <a:ext cx="6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8" name="Line 51"/>
            <p:cNvSpPr>
              <a:spLocks noChangeAspect="1" noChangeShapeType="1"/>
            </p:cNvSpPr>
            <p:nvPr/>
          </p:nvSpPr>
          <p:spPr bwMode="auto">
            <a:xfrm>
              <a:off x="3659" y="1657"/>
              <a:ext cx="6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9" name="Line 52"/>
            <p:cNvSpPr>
              <a:spLocks noChangeAspect="1" noChangeShapeType="1"/>
            </p:cNvSpPr>
            <p:nvPr/>
          </p:nvSpPr>
          <p:spPr bwMode="auto">
            <a:xfrm>
              <a:off x="3635" y="1612"/>
              <a:ext cx="113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0" name="Line 53"/>
            <p:cNvSpPr>
              <a:spLocks noChangeAspect="1" noChangeShapeType="1"/>
            </p:cNvSpPr>
            <p:nvPr/>
          </p:nvSpPr>
          <p:spPr bwMode="auto">
            <a:xfrm>
              <a:off x="3659" y="1566"/>
              <a:ext cx="6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1" name="Line 54"/>
            <p:cNvSpPr>
              <a:spLocks noChangeAspect="1" noChangeShapeType="1"/>
            </p:cNvSpPr>
            <p:nvPr/>
          </p:nvSpPr>
          <p:spPr bwMode="auto">
            <a:xfrm>
              <a:off x="3659" y="1521"/>
              <a:ext cx="6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2" name="Line 55"/>
            <p:cNvSpPr>
              <a:spLocks noChangeAspect="1" noChangeShapeType="1"/>
            </p:cNvSpPr>
            <p:nvPr/>
          </p:nvSpPr>
          <p:spPr bwMode="auto">
            <a:xfrm>
              <a:off x="3659" y="1476"/>
              <a:ext cx="6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3" name="Line 56"/>
            <p:cNvSpPr>
              <a:spLocks noChangeAspect="1" noChangeShapeType="1"/>
            </p:cNvSpPr>
            <p:nvPr/>
          </p:nvSpPr>
          <p:spPr bwMode="auto">
            <a:xfrm>
              <a:off x="3659" y="1430"/>
              <a:ext cx="6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4" name="Line 57"/>
            <p:cNvSpPr>
              <a:spLocks noChangeAspect="1" noChangeShapeType="1"/>
            </p:cNvSpPr>
            <p:nvPr/>
          </p:nvSpPr>
          <p:spPr bwMode="auto">
            <a:xfrm>
              <a:off x="3635" y="1385"/>
              <a:ext cx="113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5" name="Line 58"/>
            <p:cNvSpPr>
              <a:spLocks noChangeAspect="1" noChangeShapeType="1"/>
            </p:cNvSpPr>
            <p:nvPr/>
          </p:nvSpPr>
          <p:spPr bwMode="auto">
            <a:xfrm>
              <a:off x="3659" y="1340"/>
              <a:ext cx="6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6" name="Line 59"/>
            <p:cNvSpPr>
              <a:spLocks noChangeAspect="1" noChangeShapeType="1"/>
            </p:cNvSpPr>
            <p:nvPr/>
          </p:nvSpPr>
          <p:spPr bwMode="auto">
            <a:xfrm>
              <a:off x="3659" y="1294"/>
              <a:ext cx="6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4" name="AutoShape 60"/>
          <p:cNvSpPr>
            <a:spLocks noChangeArrowheads="1"/>
          </p:cNvSpPr>
          <p:nvPr/>
        </p:nvSpPr>
        <p:spPr bwMode="auto">
          <a:xfrm>
            <a:off x="685800" y="2776538"/>
            <a:ext cx="36513" cy="13287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89" name="Line 61"/>
          <p:cNvSpPr>
            <a:spLocks noChangeShapeType="1"/>
          </p:cNvSpPr>
          <p:nvPr/>
        </p:nvSpPr>
        <p:spPr bwMode="auto">
          <a:xfrm flipV="1">
            <a:off x="2679700" y="5257800"/>
            <a:ext cx="292100" cy="10683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3790" name="Line 62"/>
          <p:cNvSpPr>
            <a:spLocks noChangeShapeType="1"/>
          </p:cNvSpPr>
          <p:nvPr/>
        </p:nvSpPr>
        <p:spPr bwMode="auto">
          <a:xfrm>
            <a:off x="2933700" y="5270500"/>
            <a:ext cx="16827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3791" name="Line 63"/>
          <p:cNvSpPr>
            <a:spLocks noChangeShapeType="1"/>
          </p:cNvSpPr>
          <p:nvPr/>
        </p:nvSpPr>
        <p:spPr bwMode="auto">
          <a:xfrm flipV="1">
            <a:off x="4610100" y="1562100"/>
            <a:ext cx="1701800" cy="36893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3792" name="Line 64"/>
          <p:cNvSpPr>
            <a:spLocks noChangeShapeType="1"/>
          </p:cNvSpPr>
          <p:nvPr/>
        </p:nvSpPr>
        <p:spPr bwMode="auto">
          <a:xfrm>
            <a:off x="6311900" y="1574800"/>
            <a:ext cx="2108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3793" name="Line 65"/>
          <p:cNvSpPr>
            <a:spLocks noChangeShapeType="1"/>
          </p:cNvSpPr>
          <p:nvPr/>
        </p:nvSpPr>
        <p:spPr bwMode="auto">
          <a:xfrm>
            <a:off x="2508250" y="1574800"/>
            <a:ext cx="379095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3794" name="Text Box 66"/>
          <p:cNvSpPr txBox="1">
            <a:spLocks noChangeArrowheads="1"/>
          </p:cNvSpPr>
          <p:nvPr/>
        </p:nvSpPr>
        <p:spPr bwMode="auto">
          <a:xfrm>
            <a:off x="1536700" y="1219200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b="1" baseline="30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b="1" baseline="3000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95" name="Text Box 67"/>
          <p:cNvSpPr txBox="1">
            <a:spLocks noChangeArrowheads="1"/>
          </p:cNvSpPr>
          <p:nvPr/>
        </p:nvSpPr>
        <p:spPr bwMode="auto">
          <a:xfrm>
            <a:off x="1905000" y="5257800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b="1" baseline="30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97" name="Text Box 69"/>
          <p:cNvSpPr txBox="1">
            <a:spLocks noChangeArrowheads="1"/>
          </p:cNvSpPr>
          <p:nvPr/>
        </p:nvSpPr>
        <p:spPr bwMode="auto">
          <a:xfrm>
            <a:off x="1841500" y="381000"/>
            <a:ext cx="128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baseline="30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98" name="Text Box 70"/>
          <p:cNvSpPr txBox="1">
            <a:spLocks noChangeArrowheads="1"/>
          </p:cNvSpPr>
          <p:nvPr/>
        </p:nvSpPr>
        <p:spPr bwMode="auto">
          <a:xfrm>
            <a:off x="2667000" y="381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400" b="1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99" name="Text Box 71"/>
          <p:cNvSpPr txBox="1">
            <a:spLocks noChangeArrowheads="1"/>
          </p:cNvSpPr>
          <p:nvPr/>
        </p:nvSpPr>
        <p:spPr bwMode="auto">
          <a:xfrm>
            <a:off x="2667000" y="1219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b="1" baseline="300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3800" name="Text Box 72"/>
          <p:cNvSpPr txBox="1">
            <a:spLocks noChangeArrowheads="1"/>
          </p:cNvSpPr>
          <p:nvPr/>
        </p:nvSpPr>
        <p:spPr bwMode="auto">
          <a:xfrm>
            <a:off x="2819400" y="52578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b="1" baseline="300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3802" name="Text Box 74"/>
          <p:cNvSpPr txBox="1">
            <a:spLocks noChangeArrowheads="1"/>
          </p:cNvSpPr>
          <p:nvPr/>
        </p:nvSpPr>
        <p:spPr bwMode="auto">
          <a:xfrm>
            <a:off x="3352800" y="381000"/>
            <a:ext cx="128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803" name="Text Box 75"/>
          <p:cNvSpPr txBox="1">
            <a:spLocks noChangeArrowheads="1"/>
          </p:cNvSpPr>
          <p:nvPr/>
        </p:nvSpPr>
        <p:spPr bwMode="auto">
          <a:xfrm>
            <a:off x="3276600" y="1219200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212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baseline="3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3804" name="Text Box 76"/>
          <p:cNvSpPr txBox="1">
            <a:spLocks noChangeArrowheads="1"/>
          </p:cNvSpPr>
          <p:nvPr/>
        </p:nvSpPr>
        <p:spPr bwMode="auto">
          <a:xfrm>
            <a:off x="3429000" y="5257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baseline="3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309" name="Text Box 77"/>
          <p:cNvSpPr txBox="1">
            <a:spLocks noChangeArrowheads="1"/>
          </p:cNvSpPr>
          <p:nvPr/>
        </p:nvSpPr>
        <p:spPr bwMode="auto">
          <a:xfrm>
            <a:off x="8502650" y="4711700"/>
            <a:ext cx="641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b="1">
                <a:latin typeface="Times New Roman" pitchFamily="18" charset="0"/>
                <a:cs typeface="Times New Roman" pitchFamily="18" charset="0"/>
              </a:rPr>
              <a:t>τ</a:t>
            </a:r>
          </a:p>
        </p:txBody>
      </p:sp>
      <p:sp>
        <p:nvSpPr>
          <p:cNvPr id="73807" name="Text Box 79"/>
          <p:cNvSpPr txBox="1">
            <a:spLocks noChangeArrowheads="1"/>
          </p:cNvSpPr>
          <p:nvPr/>
        </p:nvSpPr>
        <p:spPr bwMode="auto">
          <a:xfrm>
            <a:off x="3657600" y="2514600"/>
            <a:ext cx="609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3808" name="Picture 80" descr="AG00355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86200"/>
            <a:ext cx="1076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2819400" y="495300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i="1">
                <a:latin typeface="Times New Roman" pitchFamily="18" charset="0"/>
                <a:cs typeface="Times New Roman" pitchFamily="18" charset="0"/>
              </a:rPr>
              <a:t>Плавление льда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6324600" y="160020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i="1">
                <a:latin typeface="Times New Roman" pitchFamily="18" charset="0"/>
                <a:cs typeface="Times New Roman" pitchFamily="18" charset="0"/>
              </a:rPr>
              <a:t>Кипение воды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 rot="-3926523">
            <a:off x="4087813" y="3821112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i="1">
                <a:latin typeface="Times New Roman" pitchFamily="18" charset="0"/>
                <a:cs typeface="Times New Roman" pitchFamily="18" charset="0"/>
              </a:rPr>
              <a:t>Нагревание воды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 rot="-4285954">
            <a:off x="2052638" y="607060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i="1"/>
              <a:t>Нагревание льда</a:t>
            </a:r>
          </a:p>
        </p:txBody>
      </p:sp>
      <p:grpSp>
        <p:nvGrpSpPr>
          <p:cNvPr id="7" name="Группа 74"/>
          <p:cNvGrpSpPr>
            <a:grpSpLocks/>
          </p:cNvGrpSpPr>
          <p:nvPr/>
        </p:nvGrpSpPr>
        <p:grpSpPr bwMode="auto">
          <a:xfrm>
            <a:off x="2743200" y="533400"/>
            <a:ext cx="304800" cy="5486400"/>
            <a:chOff x="2362200" y="533400"/>
            <a:chExt cx="304800" cy="5486400"/>
          </a:xfrm>
        </p:grpSpPr>
        <p:grpSp>
          <p:nvGrpSpPr>
            <p:cNvPr id="12318" name="Группа 222"/>
            <p:cNvGrpSpPr>
              <a:grpSpLocks/>
            </p:cNvGrpSpPr>
            <p:nvPr/>
          </p:nvGrpSpPr>
          <p:grpSpPr bwMode="auto">
            <a:xfrm>
              <a:off x="2362200" y="533400"/>
              <a:ext cx="304800" cy="5486400"/>
              <a:chOff x="4495800" y="914400"/>
              <a:chExt cx="152400" cy="2819400"/>
            </a:xfrm>
          </p:grpSpPr>
          <p:pic>
            <p:nvPicPr>
              <p:cNvPr id="12320" name="Picture 12" descr="Kelvin Thermometer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61333" t="-2667" r="33334" b="3999"/>
              <a:stretch>
                <a:fillRect/>
              </a:stretch>
            </p:blipFill>
            <p:spPr bwMode="auto">
              <a:xfrm>
                <a:off x="4495800" y="914400"/>
                <a:ext cx="152400" cy="281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2321" name="Группа 107"/>
              <p:cNvGrpSpPr>
                <a:grpSpLocks/>
              </p:cNvGrpSpPr>
              <p:nvPr/>
            </p:nvGrpSpPr>
            <p:grpSpPr bwMode="auto">
              <a:xfrm>
                <a:off x="4495800" y="1447800"/>
                <a:ext cx="152400" cy="1906588"/>
                <a:chOff x="6096000" y="3657600"/>
                <a:chExt cx="152400" cy="1906588"/>
              </a:xfrm>
            </p:grpSpPr>
            <p:grpSp>
              <p:nvGrpSpPr>
                <p:cNvPr id="12322" name="Группа 74"/>
                <p:cNvGrpSpPr>
                  <a:grpSpLocks/>
                </p:cNvGrpSpPr>
                <p:nvPr/>
              </p:nvGrpSpPr>
              <p:grpSpPr bwMode="auto">
                <a:xfrm>
                  <a:off x="6096000" y="3657600"/>
                  <a:ext cx="152400" cy="382588"/>
                  <a:chOff x="6553200" y="2743200"/>
                  <a:chExt cx="152400" cy="382588"/>
                </a:xfrm>
              </p:grpSpPr>
              <p:cxnSp>
                <p:nvCxnSpPr>
                  <p:cNvPr id="110" name="Прямая соединительная линия 109"/>
                  <p:cNvCxnSpPr/>
                  <p:nvPr/>
                </p:nvCxnSpPr>
                <p:spPr>
                  <a:xfrm>
                    <a:off x="6629400" y="2819202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Прямая соединительная линия 110"/>
                  <p:cNvCxnSpPr/>
                  <p:nvPr/>
                </p:nvCxnSpPr>
                <p:spPr>
                  <a:xfrm>
                    <a:off x="6629400" y="2895887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Прямая соединительная линия 111"/>
                  <p:cNvCxnSpPr/>
                  <p:nvPr/>
                </p:nvCxnSpPr>
                <p:spPr>
                  <a:xfrm>
                    <a:off x="6629400" y="2971756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Прямая соединительная линия 112"/>
                  <p:cNvCxnSpPr/>
                  <p:nvPr/>
                </p:nvCxnSpPr>
                <p:spPr>
                  <a:xfrm>
                    <a:off x="6629400" y="3048441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Прямая соединительная линия 113"/>
                  <p:cNvCxnSpPr/>
                  <p:nvPr/>
                </p:nvCxnSpPr>
                <p:spPr>
                  <a:xfrm>
                    <a:off x="6553200" y="3124310"/>
                    <a:ext cx="1524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Прямая соединительная линия 114"/>
                  <p:cNvCxnSpPr/>
                  <p:nvPr/>
                </p:nvCxnSpPr>
                <p:spPr>
                  <a:xfrm>
                    <a:off x="6553200" y="2743332"/>
                    <a:ext cx="1524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323" name="Группа 76"/>
                <p:cNvGrpSpPr>
                  <a:grpSpLocks/>
                </p:cNvGrpSpPr>
                <p:nvPr/>
              </p:nvGrpSpPr>
              <p:grpSpPr bwMode="auto">
                <a:xfrm>
                  <a:off x="6096000" y="4419600"/>
                  <a:ext cx="152400" cy="382588"/>
                  <a:chOff x="6553200" y="2743200"/>
                  <a:chExt cx="152400" cy="382588"/>
                </a:xfrm>
              </p:grpSpPr>
              <p:cxnSp>
                <p:nvCxnSpPr>
                  <p:cNvPr id="104" name="Прямая соединительная линия 103"/>
                  <p:cNvCxnSpPr/>
                  <p:nvPr/>
                </p:nvCxnSpPr>
                <p:spPr>
                  <a:xfrm>
                    <a:off x="6629400" y="2819157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Прямая соединительная линия 104"/>
                  <p:cNvCxnSpPr/>
                  <p:nvPr/>
                </p:nvCxnSpPr>
                <p:spPr>
                  <a:xfrm>
                    <a:off x="6629400" y="2895842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Прямая соединительная линия 105"/>
                  <p:cNvCxnSpPr/>
                  <p:nvPr/>
                </p:nvCxnSpPr>
                <p:spPr>
                  <a:xfrm>
                    <a:off x="6629400" y="2971711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Прямая соединительная линия 106"/>
                  <p:cNvCxnSpPr/>
                  <p:nvPr/>
                </p:nvCxnSpPr>
                <p:spPr>
                  <a:xfrm>
                    <a:off x="6629400" y="3048396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Прямая соединительная линия 107"/>
                  <p:cNvCxnSpPr/>
                  <p:nvPr/>
                </p:nvCxnSpPr>
                <p:spPr>
                  <a:xfrm>
                    <a:off x="6553200" y="3124266"/>
                    <a:ext cx="1524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Прямая соединительная линия 108"/>
                  <p:cNvCxnSpPr/>
                  <p:nvPr/>
                </p:nvCxnSpPr>
                <p:spPr>
                  <a:xfrm>
                    <a:off x="6553200" y="2743288"/>
                    <a:ext cx="1524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324" name="Группа 83"/>
                <p:cNvGrpSpPr>
                  <a:grpSpLocks/>
                </p:cNvGrpSpPr>
                <p:nvPr/>
              </p:nvGrpSpPr>
              <p:grpSpPr bwMode="auto">
                <a:xfrm>
                  <a:off x="6096000" y="4038600"/>
                  <a:ext cx="152400" cy="382588"/>
                  <a:chOff x="6553200" y="2743200"/>
                  <a:chExt cx="152400" cy="382588"/>
                </a:xfrm>
              </p:grpSpPr>
              <p:cxnSp>
                <p:nvCxnSpPr>
                  <p:cNvPr id="98" name="Прямая соединительная линия 97"/>
                  <p:cNvCxnSpPr/>
                  <p:nvPr/>
                </p:nvCxnSpPr>
                <p:spPr>
                  <a:xfrm>
                    <a:off x="6629400" y="2819179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Прямая соединительная линия 98"/>
                  <p:cNvCxnSpPr/>
                  <p:nvPr/>
                </p:nvCxnSpPr>
                <p:spPr>
                  <a:xfrm>
                    <a:off x="6629400" y="2895864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Прямая соединительная линия 99"/>
                  <p:cNvCxnSpPr/>
                  <p:nvPr/>
                </p:nvCxnSpPr>
                <p:spPr>
                  <a:xfrm>
                    <a:off x="6629400" y="2971734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Прямая соединительная линия 100"/>
                  <p:cNvCxnSpPr/>
                  <p:nvPr/>
                </p:nvCxnSpPr>
                <p:spPr>
                  <a:xfrm>
                    <a:off x="6629400" y="3048419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Прямая соединительная линия 101"/>
                  <p:cNvCxnSpPr/>
                  <p:nvPr/>
                </p:nvCxnSpPr>
                <p:spPr>
                  <a:xfrm>
                    <a:off x="6553200" y="3124288"/>
                    <a:ext cx="1524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Прямая соединительная линия 102"/>
                  <p:cNvCxnSpPr/>
                  <p:nvPr/>
                </p:nvCxnSpPr>
                <p:spPr>
                  <a:xfrm>
                    <a:off x="6553200" y="2743310"/>
                    <a:ext cx="1524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325" name="Группа 90"/>
                <p:cNvGrpSpPr>
                  <a:grpSpLocks/>
                </p:cNvGrpSpPr>
                <p:nvPr/>
              </p:nvGrpSpPr>
              <p:grpSpPr bwMode="auto">
                <a:xfrm>
                  <a:off x="6096000" y="4800600"/>
                  <a:ext cx="152400" cy="382588"/>
                  <a:chOff x="6553200" y="2743200"/>
                  <a:chExt cx="152400" cy="382588"/>
                </a:xfrm>
              </p:grpSpPr>
              <p:cxnSp>
                <p:nvCxnSpPr>
                  <p:cNvPr id="92" name="Прямая соединительная линия 91"/>
                  <p:cNvCxnSpPr/>
                  <p:nvPr/>
                </p:nvCxnSpPr>
                <p:spPr>
                  <a:xfrm>
                    <a:off x="6629400" y="2819135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Прямая соединительная линия 92"/>
                  <p:cNvCxnSpPr/>
                  <p:nvPr/>
                </p:nvCxnSpPr>
                <p:spPr>
                  <a:xfrm>
                    <a:off x="6629400" y="2895820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Прямая соединительная линия 93"/>
                  <p:cNvCxnSpPr/>
                  <p:nvPr/>
                </p:nvCxnSpPr>
                <p:spPr>
                  <a:xfrm>
                    <a:off x="6629400" y="2971690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Прямая соединительная линия 94"/>
                  <p:cNvCxnSpPr/>
                  <p:nvPr/>
                </p:nvCxnSpPr>
                <p:spPr>
                  <a:xfrm>
                    <a:off x="6629400" y="3048375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Прямая соединительная линия 95"/>
                  <p:cNvCxnSpPr/>
                  <p:nvPr/>
                </p:nvCxnSpPr>
                <p:spPr>
                  <a:xfrm>
                    <a:off x="6553200" y="3124244"/>
                    <a:ext cx="1524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Прямая соединительная линия 96"/>
                  <p:cNvCxnSpPr/>
                  <p:nvPr/>
                </p:nvCxnSpPr>
                <p:spPr>
                  <a:xfrm>
                    <a:off x="6553200" y="2743266"/>
                    <a:ext cx="1524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326" name="Группа 97"/>
                <p:cNvGrpSpPr>
                  <a:grpSpLocks/>
                </p:cNvGrpSpPr>
                <p:nvPr/>
              </p:nvGrpSpPr>
              <p:grpSpPr bwMode="auto">
                <a:xfrm>
                  <a:off x="6096000" y="5181600"/>
                  <a:ext cx="152400" cy="382588"/>
                  <a:chOff x="6553200" y="2743200"/>
                  <a:chExt cx="152400" cy="382588"/>
                </a:xfrm>
              </p:grpSpPr>
              <p:cxnSp>
                <p:nvCxnSpPr>
                  <p:cNvPr id="86" name="Прямая соединительная линия 85"/>
                  <p:cNvCxnSpPr/>
                  <p:nvPr/>
                </p:nvCxnSpPr>
                <p:spPr>
                  <a:xfrm>
                    <a:off x="6629400" y="2819114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Прямая соединительная линия 86"/>
                  <p:cNvCxnSpPr/>
                  <p:nvPr/>
                </p:nvCxnSpPr>
                <p:spPr>
                  <a:xfrm>
                    <a:off x="6629400" y="2895799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Прямая соединительная линия 87"/>
                  <p:cNvCxnSpPr/>
                  <p:nvPr/>
                </p:nvCxnSpPr>
                <p:spPr>
                  <a:xfrm>
                    <a:off x="6629400" y="2971668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Прямая соединительная линия 88"/>
                  <p:cNvCxnSpPr/>
                  <p:nvPr/>
                </p:nvCxnSpPr>
                <p:spPr>
                  <a:xfrm>
                    <a:off x="6629400" y="3048353"/>
                    <a:ext cx="762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Прямая соединительная линия 89"/>
                  <p:cNvCxnSpPr/>
                  <p:nvPr/>
                </p:nvCxnSpPr>
                <p:spPr>
                  <a:xfrm>
                    <a:off x="6553200" y="3124222"/>
                    <a:ext cx="1524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Прямая соединительная линия 90"/>
                  <p:cNvCxnSpPr/>
                  <p:nvPr/>
                </p:nvCxnSpPr>
                <p:spPr>
                  <a:xfrm>
                    <a:off x="6553200" y="2743244"/>
                    <a:ext cx="152400" cy="16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77" name="Прямоугольник 76"/>
            <p:cNvSpPr/>
            <p:nvPr/>
          </p:nvSpPr>
          <p:spPr>
            <a:xfrm>
              <a:off x="2438400" y="1143000"/>
              <a:ext cx="76200" cy="457200"/>
            </a:xfrm>
            <a:prstGeom prst="rect">
              <a:avLst/>
            </a:prstGeom>
            <a:solidFill>
              <a:srgbClr val="C9F1FF"/>
            </a:solidFill>
            <a:ln w="12700">
              <a:solidFill>
                <a:srgbClr val="2287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6" name="Прямоугольник 115"/>
          <p:cNvSpPr>
            <a:spLocks noChangeArrowheads="1"/>
          </p:cNvSpPr>
          <p:nvPr/>
        </p:nvSpPr>
        <p:spPr bwMode="auto">
          <a:xfrm>
            <a:off x="3657600" y="56388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Какой термометр правильно показывает температуру?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7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3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73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3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000"/>
                                        <p:tgtEl>
                                          <p:spTgt spid="7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73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73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7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89" grpId="0" animBg="1"/>
      <p:bldP spid="73790" grpId="0" animBg="1"/>
      <p:bldP spid="73791" grpId="0" animBg="1"/>
      <p:bldP spid="73792" grpId="0" animBg="1"/>
      <p:bldP spid="73793" grpId="0" animBg="1"/>
      <p:bldP spid="73794" grpId="0"/>
      <p:bldP spid="73795" grpId="0"/>
      <p:bldP spid="73797" grpId="0"/>
      <p:bldP spid="73798" grpId="0"/>
      <p:bldP spid="73799" grpId="0"/>
      <p:bldP spid="73800" grpId="0"/>
      <p:bldP spid="73802" grpId="0"/>
      <p:bldP spid="73803" grpId="0"/>
      <p:bldP spid="73804" grpId="0"/>
      <p:bldP spid="73807" grpId="0"/>
      <p:bldP spid="71" grpId="0"/>
      <p:bldP spid="72" grpId="0"/>
      <p:bldP spid="73" grpId="0"/>
      <p:bldP spid="74" grpId="0"/>
      <p:bldP spid="1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 descr="C:\Documents and Settings\Elena\Рабочий стол\уроки\Физика (презентации)\МКТ, газы\Thermally_Agitated_Molecul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696200" cy="11398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мы измеряем термометром?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81534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rgbClr val="000066"/>
                </a:solidFill>
              </a:rPr>
              <a:t>  </a:t>
            </a:r>
            <a:r>
              <a:rPr lang="en-US" sz="2400" b="1" smtClean="0">
                <a:solidFill>
                  <a:srgbClr val="000066"/>
                </a:solidFill>
              </a:rPr>
              <a:t>t</a:t>
            </a:r>
            <a:r>
              <a:rPr lang="en-US" sz="2400" b="1" smtClean="0">
                <a:solidFill>
                  <a:srgbClr val="000066"/>
                </a:solidFill>
                <a:cs typeface="Arial" charset="0"/>
              </a:rPr>
              <a:t>↑=&gt; </a:t>
            </a:r>
            <a:r>
              <a:rPr lang="en-US" sz="2400" b="1" i="1" smtClean="0">
                <a:solidFill>
                  <a:srgbClr val="000066"/>
                </a:solidFill>
                <a:latin typeface="Georgia" pitchFamily="18" charset="0"/>
                <a:cs typeface="Arial" charset="0"/>
              </a:rPr>
              <a:t>V</a:t>
            </a:r>
            <a:r>
              <a:rPr lang="en-US" sz="2400" b="1" i="1" smtClean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400" b="1" smtClean="0">
                <a:solidFill>
                  <a:srgbClr val="000066"/>
                </a:solidFill>
                <a:cs typeface="Arial" charset="0"/>
              </a:rPr>
              <a:t>↑=&gt; E</a:t>
            </a:r>
            <a:r>
              <a:rPr lang="ru-RU" sz="2000" b="1" smtClean="0">
                <a:solidFill>
                  <a:srgbClr val="000066"/>
                </a:solidFill>
                <a:cs typeface="Arial" charset="0"/>
              </a:rPr>
              <a:t>к</a:t>
            </a:r>
            <a:r>
              <a:rPr lang="en-US" sz="2400" b="1" smtClean="0">
                <a:solidFill>
                  <a:srgbClr val="000066"/>
                </a:solidFill>
                <a:cs typeface="Arial" charset="0"/>
              </a:rPr>
              <a:t>↑=&gt;</a:t>
            </a:r>
            <a:endParaRPr lang="en-US" sz="2800" b="1" smtClean="0">
              <a:solidFill>
                <a:srgbClr val="000066"/>
              </a:solidFill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ru-RU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Температура – мера средней кинетической энергии молекул</a:t>
            </a:r>
            <a:endParaRPr lang="ru-RU" sz="280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sz="280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sz="2800" b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270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62000" y="2514600"/>
          <a:ext cx="1905000" cy="1257300"/>
        </p:xfrm>
        <a:graphic>
          <a:graphicData uri="http://schemas.openxmlformats.org/presentationml/2006/ole">
            <p:oleObj spid="_x0000_s13319" name="Формула" r:id="rId5" imgW="1017000" imgH="647280" progId="">
              <p:embed/>
            </p:oleObj>
          </a:graphicData>
        </a:graphic>
      </p:graphicFrame>
      <p:graphicFrame>
        <p:nvGraphicFramePr>
          <p:cNvPr id="7270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429000" y="2438400"/>
          <a:ext cx="3962400" cy="1371600"/>
        </p:xfrm>
        <a:graphic>
          <a:graphicData uri="http://schemas.openxmlformats.org/presentationml/2006/ole">
            <p:oleObj spid="_x0000_s13320" name="Формула" r:id="rId6" imgW="3699360" imgH="1459440" progId="">
              <p:embed/>
            </p:oleObj>
          </a:graphicData>
        </a:graphic>
      </p:graphicFrame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3429000" y="3429000"/>
            <a:ext cx="3656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-температура по шкале Кельвина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457200" y="3886200"/>
            <a:ext cx="81534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Термометр Кельвина</a:t>
            </a: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381000" y="4724400"/>
            <a:ext cx="845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K-</a:t>
            </a:r>
            <a:r>
              <a:rPr lang="en-US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абсолютный ноль</a:t>
            </a:r>
            <a:r>
              <a:rPr lang="en-US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температура при которой молекулы должны остановиться</a:t>
            </a:r>
            <a:r>
              <a:rPr lang="ru-RU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200" b="1">
                <a:solidFill>
                  <a:srgbClr val="000066"/>
                </a:solidFill>
                <a:cs typeface="Arial" charset="0"/>
              </a:rPr>
              <a:t>0К = -273</a:t>
            </a:r>
            <a:r>
              <a:rPr lang="en-US" sz="3200" b="1">
                <a:solidFill>
                  <a:srgbClr val="000066"/>
                </a:solidFill>
                <a:cs typeface="Arial" charset="0"/>
              </a:rPr>
              <a:t>º</a:t>
            </a:r>
            <a:r>
              <a:rPr lang="ru-RU" sz="3200" b="1">
                <a:solidFill>
                  <a:srgbClr val="000066"/>
                </a:solidFill>
                <a:cs typeface="Arial" charset="0"/>
              </a:rPr>
              <a:t>С</a:t>
            </a:r>
            <a:r>
              <a:rPr lang="en-US" sz="3200" b="1">
                <a:solidFill>
                  <a:srgbClr val="000066"/>
                </a:solidFill>
                <a:cs typeface="Arial" charset="0"/>
              </a:rPr>
              <a:t>      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solidFill>
                  <a:srgbClr val="000066"/>
                </a:solidFill>
                <a:cs typeface="Arial" charset="0"/>
              </a:rPr>
              <a:t>T=</a:t>
            </a:r>
            <a:r>
              <a:rPr lang="ru-RU" sz="3200" b="1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3200" b="1">
                <a:solidFill>
                  <a:srgbClr val="000066"/>
                </a:solidFill>
                <a:cs typeface="Arial" charset="0"/>
              </a:rPr>
              <a:t>t</a:t>
            </a:r>
            <a:r>
              <a:rPr lang="ru-RU" sz="3200" b="1">
                <a:solidFill>
                  <a:srgbClr val="000066"/>
                </a:solidFill>
                <a:cs typeface="Arial" charset="0"/>
              </a:rPr>
              <a:t>+ 273</a:t>
            </a:r>
            <a:endParaRPr lang="ru-RU" sz="3200"/>
          </a:p>
        </p:txBody>
      </p:sp>
      <p:sp>
        <p:nvSpPr>
          <p:cNvPr id="13" name="Стрелка вниз 12">
            <a:hlinkClick r:id="rId7" action="ppaction://hlinksldjump"/>
          </p:cNvPr>
          <p:cNvSpPr/>
          <p:nvPr/>
        </p:nvSpPr>
        <p:spPr>
          <a:xfrm>
            <a:off x="7315200" y="1981200"/>
            <a:ext cx="685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Г.с.4</a:t>
            </a:r>
          </a:p>
        </p:txBody>
      </p:sp>
      <p:sp>
        <p:nvSpPr>
          <p:cNvPr id="14" name="Стрелка вправо 13">
            <a:hlinkClick r:id="rId8" action="ppaction://hlinksldjump"/>
          </p:cNvPr>
          <p:cNvSpPr/>
          <p:nvPr/>
        </p:nvSpPr>
        <p:spPr>
          <a:xfrm>
            <a:off x="6477000" y="52578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Г.с.5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7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7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7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7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7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7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7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/>
      <p:bldP spid="72711" grpId="0" animBg="1"/>
    </p:bld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2917</TotalTime>
  <Words>1032</Words>
  <Application>Microsoft Office PowerPoint</Application>
  <PresentationFormat>Экран (4:3)</PresentationFormat>
  <Paragraphs>272</Paragraphs>
  <Slides>24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Пиксел</vt:lpstr>
      <vt:lpstr>Формула</vt:lpstr>
      <vt:lpstr>Температура и её измерение</vt:lpstr>
      <vt:lpstr>Слайд 2</vt:lpstr>
      <vt:lpstr>Температура и её измерение</vt:lpstr>
      <vt:lpstr>Слайд 4</vt:lpstr>
      <vt:lpstr>Термометр Отто фон Герике</vt:lpstr>
      <vt:lpstr>Слайд 6</vt:lpstr>
      <vt:lpstr>Слайд 7</vt:lpstr>
      <vt:lpstr>Слайд 8</vt:lpstr>
      <vt:lpstr>Что мы измеряем термометром?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Газовый термометр</vt:lpstr>
      <vt:lpstr>Газовый термометр</vt:lpstr>
      <vt:lpstr>Измерение температуры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</dc:creator>
  <cp:lastModifiedBy>Elena</cp:lastModifiedBy>
  <cp:revision>202</cp:revision>
  <cp:lastPrinted>1601-01-01T00:00:00Z</cp:lastPrinted>
  <dcterms:created xsi:type="dcterms:W3CDTF">1601-01-01T00:00:00Z</dcterms:created>
  <dcterms:modified xsi:type="dcterms:W3CDTF">2020-04-14T14:15:24Z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