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1" r:id="rId3"/>
    <p:sldId id="321" r:id="rId4"/>
    <p:sldId id="322" r:id="rId5"/>
    <p:sldId id="323" r:id="rId6"/>
    <p:sldId id="326" r:id="rId7"/>
    <p:sldId id="324" r:id="rId8"/>
    <p:sldId id="350" r:id="rId9"/>
    <p:sldId id="329" r:id="rId10"/>
    <p:sldId id="352" r:id="rId11"/>
    <p:sldId id="351" r:id="rId12"/>
    <p:sldId id="353" r:id="rId13"/>
    <p:sldId id="354" r:id="rId14"/>
    <p:sldId id="331" r:id="rId15"/>
    <p:sldId id="332" r:id="rId16"/>
    <p:sldId id="334" r:id="rId17"/>
    <p:sldId id="345" r:id="rId18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FF"/>
    <a:srgbClr val="FF99FF"/>
    <a:srgbClr val="66FF99"/>
    <a:srgbClr val="3399FF"/>
    <a:srgbClr val="FFFF66"/>
    <a:srgbClr val="00FFFF"/>
    <a:srgbClr val="DDDDDD"/>
    <a:srgbClr val="CC0000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5808" autoAdjust="0"/>
    <p:restoredTop sz="44186" autoAdjust="0"/>
  </p:normalViewPr>
  <p:slideViewPr>
    <p:cSldViewPr>
      <p:cViewPr varScale="1">
        <p:scale>
          <a:sx n="101" d="100"/>
          <a:sy n="101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39" tIns="45169" rIns="90339" bIns="4516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39" tIns="45169" rIns="90339" bIns="4516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197CE9C-7838-46D3-8634-F21C6FF78DDA}" type="datetimeFigureOut">
              <a:rPr lang="ru-RU" altLang="ru-RU"/>
              <a:pPr>
                <a:defRPr/>
              </a:pPr>
              <a:t>04.02.2020</a:t>
            </a:fld>
            <a:endParaRPr lang="ru-RU" altLang="ru-RU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39" tIns="45169" rIns="90339" bIns="4516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2600"/>
            <a:ext cx="291941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39" tIns="45169" rIns="90339" bIns="4516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03ACD7F-B692-46DE-BAA6-2386A54A11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77192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3CF20-D293-4C0B-8708-EC0A924533D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B9381-CD44-458D-9E19-ACF2C01CA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857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9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139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265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6443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94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64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907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6397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8137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6350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9407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749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381-CD44-458D-9E19-ACF2C01CA57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49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ChangeArrowheads="1"/>
          </p:cNvSpPr>
          <p:nvPr/>
        </p:nvSpPr>
        <p:spPr bwMode="gray">
          <a:xfrm flipV="1">
            <a:off x="0" y="3003550"/>
            <a:ext cx="9144000" cy="7778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chemeClr val="bg1"/>
                  </a:solidFill>
                  <a:cs typeface="+mn-cs"/>
                </a:rPr>
                <a:t>LOGO</a:t>
              </a: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  <a:cs typeface="+mn-cs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95275" y="3035300"/>
            <a:ext cx="8534400" cy="685800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00200" y="4800600"/>
            <a:ext cx="5867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673D50-4E9E-46F3-9A39-E3B810B01A5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E6F40-2422-4919-A383-D061E48720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45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2AB07-A367-431F-8CF6-F250956DA3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48D87-4190-4EED-AD23-D571DFB1CE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F596A-F976-4F94-AF5E-3BF7EC4124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9BBB8-6A81-4B8C-A3F9-8B81B8BF66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ACFF7-A8AC-40F8-9CEF-1DC8A485C9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5B22-5BFB-4579-B4E8-25C30D29D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4951-9AFB-4AB0-A88C-DFF6B587D0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EF109-7EB4-47CD-8E0C-E559BF909E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F0332-2953-438F-9D08-6DF8E426C8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6D884-A041-4664-93B3-46055EDE62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21" name="Object 8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65659" name="Image" r:id="rId15" imgW="8698413" imgH="1104372" progId="">
              <p:embed/>
            </p:oleObj>
          </a:graphicData>
        </a:graphic>
      </p:graphicFrame>
      <p:sp>
        <p:nvSpPr>
          <p:cNvPr id="1069" name="Rectangle 45"/>
          <p:cNvSpPr>
            <a:spLocks noChangeArrowheads="1"/>
          </p:cNvSpPr>
          <p:nvPr/>
        </p:nvSpPr>
        <p:spPr bwMode="gray">
          <a:xfrm>
            <a:off x="0" y="990600"/>
            <a:ext cx="9144000" cy="120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56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9649A6C-1897-473F-A5D9-EE26A55A19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56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3048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1" r:id="rId2"/>
    <p:sldLayoutId id="2147483710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702" r:id="rId11"/>
    <p:sldLayoutId id="2147483701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jpeg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ChangeArrowheads="1"/>
          </p:cNvSpPr>
          <p:nvPr/>
        </p:nvSpPr>
        <p:spPr bwMode="auto">
          <a:xfrm>
            <a:off x="-357222" y="3000372"/>
            <a:ext cx="10297144" cy="16561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/>
              <a:t>Система деятельности преподавателя </a:t>
            </a:r>
          </a:p>
          <a:p>
            <a:pPr algn="ctr"/>
            <a:r>
              <a:rPr lang="ru-RU" sz="2800" b="1" dirty="0" smtClean="0"/>
              <a:t>по разработке документов научно-методического </a:t>
            </a:r>
          </a:p>
          <a:p>
            <a:pPr algn="ctr"/>
            <a:r>
              <a:rPr lang="ru-RU" sz="2800" b="1" dirty="0" smtClean="0"/>
              <a:t>сопровождения образовательного процесса</a:t>
            </a:r>
            <a:endParaRPr lang="ru-RU" sz="28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51920" y="50851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59832" y="-49315"/>
            <a:ext cx="47268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Рябущенко</a:t>
            </a:r>
            <a:r>
              <a:rPr lang="ru-RU" sz="2800" b="1" dirty="0" smtClean="0"/>
              <a:t> Е.М.</a:t>
            </a:r>
          </a:p>
          <a:p>
            <a:pPr algn="ctr"/>
            <a:r>
              <a:rPr lang="ru-RU" sz="2800" b="1" dirty="0" smtClean="0"/>
              <a:t>Заместитель директора по УМР ГБПОУ РО «</a:t>
            </a:r>
            <a:r>
              <a:rPr lang="ru-RU" sz="2800" b="1" dirty="0" err="1" smtClean="0"/>
              <a:t>БТЖТиС</a:t>
            </a:r>
            <a:r>
              <a:rPr lang="ru-RU" sz="2800" b="1" dirty="0" smtClean="0"/>
              <a:t>» имени Героя Советского Союза П.А. </a:t>
            </a:r>
            <a:r>
              <a:rPr lang="ru-RU" sz="2800" b="1" dirty="0" err="1" smtClean="0"/>
              <a:t>Половинко</a:t>
            </a:r>
            <a:r>
              <a:rPr lang="ru-RU" sz="2800" b="1" dirty="0" smtClean="0"/>
              <a:t>»</a:t>
            </a:r>
          </a:p>
          <a:p>
            <a:pPr algn="ctr"/>
            <a:endParaRPr lang="ru-RU" sz="3200" dirty="0"/>
          </a:p>
        </p:txBody>
      </p:sp>
      <p:pic>
        <p:nvPicPr>
          <p:cNvPr id="7" name="Рисунок 6" descr="C:\Users\User\Desktop\ЛОГО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857760"/>
            <a:ext cx="1500198" cy="1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ЛОГО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14414" y="214290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14488"/>
            <a:ext cx="7776864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                          3.2 Содержание обучения по ПМ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127747"/>
            <a:ext cx="4680520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3.</a:t>
            </a:r>
            <a:r>
              <a:rPr lang="ru-RU" sz="2400" dirty="0" smtClean="0"/>
              <a:t> </a:t>
            </a:r>
            <a:r>
              <a:rPr lang="ru-RU" sz="2000" dirty="0" smtClean="0"/>
              <a:t>Структура и содержание </a:t>
            </a:r>
            <a:r>
              <a:rPr lang="ru-RU" sz="2000" b="1" dirty="0" smtClean="0"/>
              <a:t>ПМ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225867"/>
          <a:ext cx="8715436" cy="4551097"/>
        </p:xfrm>
        <a:graphic>
          <a:graphicData uri="http://schemas.openxmlformats.org/drawingml/2006/table">
            <a:tbl>
              <a:tblPr/>
              <a:tblGrid>
                <a:gridCol w="3194607"/>
                <a:gridCol w="1522729"/>
                <a:gridCol w="2497902"/>
                <a:gridCol w="785818"/>
                <a:gridCol w="714380"/>
              </a:tblGrid>
              <a:tr h="447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разделов профессионального модуля (ПМ), междисциплинарных курсов (МДК) и тем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Содержание учебного материала, лабораторные работы и практические занятия, самостоятельная работа обучающихся, курсовая работа (проект)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 (если предусмотрены)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Объем часов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Уровень освоения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ПМ 01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………………..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МДК 1. …………………..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Calibri"/>
                          <a:cs typeface="Times New Roman"/>
                        </a:rPr>
                        <a:t>номер и наименование МДК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97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Тема 1.1. ………………….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Calibri"/>
                          <a:cs typeface="Times New Roman"/>
                        </a:rPr>
                        <a:t>номер и наименование темы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Содержание 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(указывается перечень дидактических единиц)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Лабораторные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работы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(при наличии, указываются темы)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Практические занятия 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(при наличии, указываются темы)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97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Тема 1.2. …………………….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Calibri"/>
                          <a:cs typeface="Times New Roman"/>
                        </a:rPr>
                        <a:t> номер и наименование темы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Содержание 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(указывается перечень дидактических единиц)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Лабораторные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работы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(при наличии, указываются темы)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Практические занятия 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(при наличии, указываются темы)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9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Самостоятельная работа при изучении раздела ПМ 1.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 (при наличии, указываются задания)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8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77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Учебная практика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Виды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работ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(не указывать,  для этого есть программа учебной практики)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77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Производственная практика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 (для СПО –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(по профилю специальности)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Виды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работ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(не указывать, для этого есть программа производственной практики)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153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09" marR="27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ЛОГО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32694" y="214290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127747"/>
            <a:ext cx="4680520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2.</a:t>
            </a:r>
            <a:r>
              <a:rPr lang="ru-RU" sz="2400" dirty="0" smtClean="0"/>
              <a:t> </a:t>
            </a:r>
            <a:r>
              <a:rPr lang="ru-RU" sz="2000" dirty="0" smtClean="0"/>
              <a:t>Структура и содержание </a:t>
            </a:r>
            <a:r>
              <a:rPr lang="ru-RU" sz="2000" b="1" dirty="0" smtClean="0"/>
              <a:t>УД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714488"/>
            <a:ext cx="7776864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 2.1 Объем учебной дисциплины и виды учебной работы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66" y="2214554"/>
          <a:ext cx="6060405" cy="4127733"/>
        </p:xfrm>
        <a:graphic>
          <a:graphicData uri="http://schemas.openxmlformats.org/drawingml/2006/table">
            <a:tbl>
              <a:tblPr/>
              <a:tblGrid>
                <a:gridCol w="4936257"/>
                <a:gridCol w="1124148"/>
              </a:tblGrid>
              <a:tr h="287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Вид учебной работы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Объем часов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Максимальная учебная нагрузка (всего)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Обязательная аудиторная учебная нагрузка (всего)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лабораторные  работы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практические занятия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контрольные работы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курсовая работа (проект) (</a:t>
                      </a: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если предусмотрено)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работа обучающегося (всего)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самостоятельная работа над курсовой работой (проектом) </a:t>
                      </a: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(если предусмотрено)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    ………………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    ………………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Указываются другие виды самостоятельной работы при их наличии (реферат, расчетно-графическая работа, внеаудиторная самостоятельная работа и т.п.).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3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Итоговая аттестация в форме (указать)    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в этой строке часы не указываются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42" marR="67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ЛОГО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14414" y="285728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127747"/>
            <a:ext cx="4680520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2.</a:t>
            </a:r>
            <a:r>
              <a:rPr lang="ru-RU" sz="2400" dirty="0" smtClean="0"/>
              <a:t> </a:t>
            </a:r>
            <a:r>
              <a:rPr lang="ru-RU" sz="2000" dirty="0" smtClean="0"/>
              <a:t>Структура и содержание </a:t>
            </a:r>
            <a:r>
              <a:rPr lang="ru-RU" sz="2000" b="1" dirty="0" smtClean="0"/>
              <a:t>УД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714488"/>
            <a:ext cx="7776864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 2.2 Тематический план и содержание учебной дисциплины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500306"/>
          <a:ext cx="8715436" cy="3828251"/>
        </p:xfrm>
        <a:graphic>
          <a:graphicData uri="http://schemas.openxmlformats.org/drawingml/2006/table">
            <a:tbl>
              <a:tblPr/>
              <a:tblGrid>
                <a:gridCol w="1069376"/>
                <a:gridCol w="4939378"/>
                <a:gridCol w="806273"/>
                <a:gridCol w="931143"/>
                <a:gridCol w="969266"/>
              </a:tblGrid>
              <a:tr h="23349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разделов и тем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Содержание учебного материала, лабораторные  работы и практические занятия, самостоятельная работа обучающихся, курсовая работа (проект)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 (если предусмотрены)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Объем часов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Уровень освоения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46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46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Раздел 1.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16746">
                <a:tc rowSpan="6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Тема 1.1.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Содержание учебного материала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………….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Лабораторные работы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Практические занятия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Контрольные работы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работа обучающихся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46">
                <a:tc rowSpan="6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Тема 2.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Содержание учебного материала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………….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Лабораторные работы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Практические занятия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Контрольные работы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работа обучающихся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46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Раздел 2.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46">
                <a:tc rowSpan="6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Тема 2.1.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Содержание учебного материала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………….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Лабораторные работы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Практические занятия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Контрольные работы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работа обучающихся</a:t>
                      </a: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46">
                <a:tc gridSpan="3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Примерная тематика курсовой работы (проекта) 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(если предусмотрены)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46">
                <a:tc gridSpan="3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работа обучающихся над курсовой работой (проектом)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 (если предусмотрены)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3251">
                <a:tc gridSpan="3"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38" marR="42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ЛОГО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14414" y="285728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127747"/>
            <a:ext cx="4680520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Условия реализации </a:t>
            </a:r>
            <a:r>
              <a:rPr lang="ru-RU" sz="2000" b="1" dirty="0" smtClean="0"/>
              <a:t>ПМ</a:t>
            </a:r>
            <a:r>
              <a:rPr lang="ru-RU" sz="2000" dirty="0" smtClean="0"/>
              <a:t> и </a:t>
            </a:r>
            <a:r>
              <a:rPr lang="ru-RU" sz="2000" b="1" dirty="0" smtClean="0"/>
              <a:t>УД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859315">
            <a:off x="2927056" y="1653569"/>
            <a:ext cx="858030" cy="575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663809">
            <a:off x="5722393" y="1646742"/>
            <a:ext cx="858030" cy="5754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2357430"/>
            <a:ext cx="3500462" cy="1323439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Требования к минимальному материально техническому обеспечению</a:t>
            </a:r>
            <a:endParaRPr lang="ru-RU" sz="20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2428868"/>
            <a:ext cx="314327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Информационное обеспечение </a:t>
            </a:r>
          </a:p>
          <a:p>
            <a:pPr algn="ctr"/>
            <a:r>
              <a:rPr lang="ru-RU" sz="2000" dirty="0" smtClean="0"/>
              <a:t>обучения</a:t>
            </a:r>
            <a:endParaRPr lang="ru-RU" sz="2000" b="1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917312">
            <a:off x="7942363" y="3509329"/>
            <a:ext cx="407025" cy="5754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382621">
            <a:off x="1148747" y="3754511"/>
            <a:ext cx="407025" cy="5754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645889">
            <a:off x="2928916" y="3703840"/>
            <a:ext cx="407025" cy="5754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568483">
            <a:off x="5584908" y="3509327"/>
            <a:ext cx="407025" cy="5754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656479" y="3509328"/>
            <a:ext cx="407025" cy="57545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14282" y="4357694"/>
            <a:ext cx="1928826" cy="101566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Оборудование учебного кабинета</a:t>
            </a:r>
            <a:endParaRPr lang="ru-RU" sz="2000" b="1" dirty="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4644008" y="4071942"/>
            <a:ext cx="144016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Основные источники</a:t>
            </a:r>
            <a:endParaRPr lang="ru-RU" sz="2000" b="1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2643174" y="4357694"/>
            <a:ext cx="1857388" cy="101566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Технические средства обучения</a:t>
            </a:r>
            <a:endParaRPr lang="ru-RU" sz="2000" b="1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6215074" y="4071942"/>
            <a:ext cx="138126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Дополнительные источники</a:t>
            </a:r>
            <a:endParaRPr lang="ru-RU" sz="200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7715272" y="4071942"/>
            <a:ext cx="142872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Интернет-ресурсы</a:t>
            </a:r>
            <a:endParaRPr lang="ru-RU" sz="2000" b="1" dirty="0" smtClean="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201"/>
          <p:cNvGraphicFramePr>
            <a:graphicFrameLocks noChangeAspect="1"/>
          </p:cNvGraphicFramePr>
          <p:nvPr>
            <p:extLst/>
          </p:nvPr>
        </p:nvGraphicFramePr>
        <p:xfrm>
          <a:off x="221715" y="116632"/>
          <a:ext cx="677877" cy="824600"/>
        </p:xfrm>
        <a:graphic>
          <a:graphicData uri="http://schemas.openxmlformats.org/presentationml/2006/ole">
            <p:oleObj spid="_x0000_s79908" r:id="rId4" imgW="679704" imgH="926592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1715" y="1224446"/>
            <a:ext cx="838273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Контроль и оценка результатов освоения ПМ (р.5 РП), УД (р.4 РП)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272574" y="1820328"/>
            <a:ext cx="426583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Нормативное обоснование: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1715" y="2541887"/>
            <a:ext cx="4854341" cy="4093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u="sng" dirty="0" smtClean="0"/>
              <a:t>Требования  ФГОС по специальности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Отражать </a:t>
            </a:r>
            <a:r>
              <a:rPr lang="ru-RU" sz="2000" b="1" u="sng" dirty="0" smtClean="0">
                <a:solidFill>
                  <a:srgbClr val="FF0000"/>
                </a:solidFill>
              </a:rPr>
              <a:t>виды</a:t>
            </a:r>
            <a:r>
              <a:rPr lang="ru-RU" sz="2000" dirty="0" smtClean="0"/>
              <a:t> </a:t>
            </a:r>
            <a:r>
              <a:rPr lang="ru-RU" sz="2000" dirty="0"/>
              <a:t>контроля </a:t>
            </a:r>
            <a:r>
              <a:rPr lang="ru-RU" sz="2000" dirty="0" smtClean="0"/>
              <a:t>(текущий контроль, промежуточная и итоговая аттестация), их </a:t>
            </a:r>
            <a:r>
              <a:rPr lang="ru-RU" sz="2000" b="1" u="sng" dirty="0" smtClean="0">
                <a:solidFill>
                  <a:srgbClr val="FF0000"/>
                </a:solidFill>
              </a:rPr>
              <a:t>формы</a:t>
            </a:r>
            <a:r>
              <a:rPr lang="ru-RU" sz="2000" b="1" dirty="0" smtClean="0">
                <a:solidFill>
                  <a:srgbClr val="FF0000"/>
                </a:solidFill>
              </a:rPr>
              <a:t>  и </a:t>
            </a:r>
            <a:r>
              <a:rPr lang="ru-RU" sz="2000" dirty="0" smtClean="0"/>
              <a:t> </a:t>
            </a:r>
            <a:r>
              <a:rPr lang="ru-RU" sz="2000" b="1" u="sng" dirty="0" smtClean="0">
                <a:solidFill>
                  <a:srgbClr val="FF0000"/>
                </a:solidFill>
              </a:rPr>
              <a:t>методы </a:t>
            </a:r>
            <a:r>
              <a:rPr lang="ru-RU" sz="2000" b="1" dirty="0" smtClean="0"/>
              <a:t>оценки.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i="1" dirty="0" smtClean="0">
                <a:solidFill>
                  <a:srgbClr val="FF0000"/>
                </a:solidFill>
              </a:rPr>
              <a:t>Создать ФОС, </a:t>
            </a:r>
            <a:r>
              <a:rPr lang="ru-RU" sz="2000" i="1" dirty="0" err="1" smtClean="0">
                <a:solidFill>
                  <a:srgbClr val="FF0000"/>
                </a:solidFill>
              </a:rPr>
              <a:t>КИМы</a:t>
            </a:r>
            <a:r>
              <a:rPr lang="ru-RU" sz="2000" i="1" dirty="0" smtClean="0">
                <a:solidFill>
                  <a:srgbClr val="FF0000"/>
                </a:solidFill>
              </a:rPr>
              <a:t> которых позволяют оценить, кроме У, З, ПО, еще и освоение ПК и ОК.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Осуществлять оценку  качества подготовки обучающихся и выпускников по 2-м направлениям:  оценку уровня освоения ПМ, УД,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оценку компетенций обучающихся   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91843">
            <a:off x="1986489" y="1922955"/>
            <a:ext cx="400805" cy="95881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634761" y="2348880"/>
            <a:ext cx="3185711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u="sng" dirty="0" smtClean="0"/>
              <a:t>Локальные акты ОО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О разработке Программы ГИА </a:t>
            </a:r>
          </a:p>
          <a:p>
            <a:pPr marL="457200" indent="-457200">
              <a:buFontTx/>
              <a:buAutoNum type="arabicPeriod"/>
            </a:pPr>
            <a:r>
              <a:rPr lang="ru-RU" sz="2000" i="1" dirty="0">
                <a:solidFill>
                  <a:srgbClr val="FF0000"/>
                </a:solidFill>
              </a:rPr>
              <a:t>О разработке рабочих программ </a:t>
            </a:r>
            <a:endParaRPr lang="ru-RU" sz="2000" i="1" dirty="0" smtClean="0">
              <a:solidFill>
                <a:srgbClr val="FF0000"/>
              </a:solidFill>
            </a:endParaRPr>
          </a:p>
          <a:p>
            <a:r>
              <a:rPr lang="ru-RU" sz="2000" i="1" dirty="0" smtClean="0">
                <a:solidFill>
                  <a:srgbClr val="FF0000"/>
                </a:solidFill>
              </a:rPr>
              <a:t>                     ПП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smtClean="0">
                <a:solidFill>
                  <a:srgbClr val="FF0000"/>
                </a:solidFill>
              </a:rPr>
              <a:t>ФОС... 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35025">
            <a:off x="6187651" y="1980343"/>
            <a:ext cx="701508" cy="352800"/>
          </a:xfrm>
          <a:prstGeom prst="rect">
            <a:avLst/>
          </a:prstGeom>
        </p:spPr>
      </p:pic>
      <p:pic>
        <p:nvPicPr>
          <p:cNvPr id="36" name="Picture 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578872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866904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58329" y="4005064"/>
            <a:ext cx="964559" cy="36933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i="1" dirty="0" smtClean="0"/>
              <a:t>УД, ПМ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4581128"/>
            <a:ext cx="3672408" cy="2031325"/>
          </a:xfrm>
          <a:prstGeom prst="rect">
            <a:avLst/>
          </a:prstGeom>
          <a:solidFill>
            <a:srgbClr val="99CCFF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Наличие  Приложений, где приведены единые для всех педагогов образцы оформления разделов документа.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Внутренний Стандарт оформления УПД в ОО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91843">
            <a:off x="5946929" y="3760205"/>
            <a:ext cx="400805" cy="958816"/>
          </a:xfrm>
          <a:prstGeom prst="rect">
            <a:avLst/>
          </a:prstGeom>
        </p:spPr>
      </p:pic>
      <p:pic>
        <p:nvPicPr>
          <p:cNvPr id="15" name="Рисунок 14" descr="C:\Users\User\Desktop\ЛОГО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357290" y="142852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5404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201"/>
          <p:cNvGraphicFramePr>
            <a:graphicFrameLocks noChangeAspect="1"/>
          </p:cNvGraphicFramePr>
          <p:nvPr>
            <p:extLst/>
          </p:nvPr>
        </p:nvGraphicFramePr>
        <p:xfrm>
          <a:off x="221715" y="116632"/>
          <a:ext cx="677877" cy="824600"/>
        </p:xfrm>
        <a:graphic>
          <a:graphicData uri="http://schemas.openxmlformats.org/presentationml/2006/ole">
            <p:oleObj spid="_x0000_s80923" r:id="rId4" imgW="679704" imgH="926592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21113" y="1199008"/>
            <a:ext cx="67687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4. Контроль и оценка результатов освоения </a:t>
            </a:r>
            <a:r>
              <a:rPr lang="ru-RU" sz="2000" b="1" dirty="0" smtClean="0"/>
              <a:t>ПМ</a:t>
            </a:r>
            <a:r>
              <a:rPr lang="ru-RU" sz="2000" dirty="0" smtClean="0"/>
              <a:t> и </a:t>
            </a:r>
            <a:r>
              <a:rPr lang="ru-RU" sz="2400" b="1" dirty="0" smtClean="0"/>
              <a:t>УД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79761"/>
            <a:ext cx="2880320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Контроль и оценка </a:t>
            </a:r>
          </a:p>
          <a:p>
            <a:pPr algn="ctr"/>
            <a:r>
              <a:rPr lang="ru-RU" dirty="0" smtClean="0"/>
              <a:t>знаний, умений,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компетенций </a:t>
            </a:r>
          </a:p>
          <a:p>
            <a:pPr algn="ctr"/>
            <a:r>
              <a:rPr lang="ru-RU" dirty="0" smtClean="0"/>
              <a:t>охватывает результаты  работы студентов в процессе: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1916832"/>
            <a:ext cx="389145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dirty="0" smtClean="0"/>
              <a:t>Аудиторных занятиях: ТЗ, ПЗ, ЛЗ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139952" y="2555612"/>
            <a:ext cx="318683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dirty="0" smtClean="0"/>
              <a:t>Контрольных мероприятиях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139953" y="3203684"/>
            <a:ext cx="389145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Индивидуальной внеурочной учебной  деятельности (проекты)</a:t>
            </a: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 rot="19697759">
            <a:off x="3114176" y="2428576"/>
            <a:ext cx="1085417" cy="81236"/>
          </a:xfrm>
          <a:prstGeom prst="rightArrow">
            <a:avLst>
              <a:gd name="adj1" fmla="val 56047"/>
              <a:gd name="adj2" fmla="val 7643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173283" y="2706484"/>
            <a:ext cx="966670" cy="94189"/>
          </a:xfrm>
          <a:prstGeom prst="rightArrow">
            <a:avLst>
              <a:gd name="adj1" fmla="val 56047"/>
              <a:gd name="adj2" fmla="val 7643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884053">
            <a:off x="3099448" y="3017371"/>
            <a:ext cx="1114339" cy="70830"/>
          </a:xfrm>
          <a:prstGeom prst="rightArrow">
            <a:avLst>
              <a:gd name="adj1" fmla="val 56047"/>
              <a:gd name="adj2" fmla="val 7643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C:\Users\User\Desktop\ЛОГО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1357290" y="142852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07904" y="4850365"/>
            <a:ext cx="482703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Процесс контроля и оценки знаний, умений, практического опыта охватывает все составляющие ПМ:</a:t>
            </a:r>
          </a:p>
          <a:p>
            <a:pPr algn="ctr"/>
            <a:r>
              <a:rPr lang="ru-RU" sz="2000" dirty="0" smtClean="0"/>
              <a:t>МДК 01.01, МДК 01.02 и т. д. </a:t>
            </a:r>
            <a:endParaRPr lang="ru-RU" sz="20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34740">
            <a:off x="5635109" y="3706290"/>
            <a:ext cx="1066144" cy="106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56964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201"/>
          <p:cNvGraphicFramePr>
            <a:graphicFrameLocks noChangeAspect="1"/>
          </p:cNvGraphicFramePr>
          <p:nvPr>
            <p:extLst/>
          </p:nvPr>
        </p:nvGraphicFramePr>
        <p:xfrm>
          <a:off x="221715" y="116632"/>
          <a:ext cx="677877" cy="824600"/>
        </p:xfrm>
        <a:graphic>
          <a:graphicData uri="http://schemas.openxmlformats.org/presentationml/2006/ole">
            <p:oleObj spid="_x0000_s82962" r:id="rId4" imgW="679704" imgH="926592" progId="">
              <p:embed/>
            </p:oleObj>
          </a:graphicData>
        </a:graphic>
      </p:graphicFrame>
      <p:pic>
        <p:nvPicPr>
          <p:cNvPr id="10" name="Рисунок 9" descr="C:\Users\User\Desktop\ЛОГО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357290" y="142852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794" y="1785926"/>
            <a:ext cx="561964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Таблица содержания раздела 4 РП  </a:t>
            </a:r>
            <a:r>
              <a:rPr lang="ru-RU" b="1" dirty="0" smtClean="0"/>
              <a:t>ПМ</a:t>
            </a:r>
            <a:r>
              <a:rPr lang="ru-RU" dirty="0" smtClean="0"/>
              <a:t> и </a:t>
            </a:r>
            <a:r>
              <a:rPr lang="ru-RU" b="1" dirty="0" smtClean="0"/>
              <a:t>УД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2786058"/>
            <a:ext cx="288612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Результаты обучения</a:t>
            </a:r>
          </a:p>
          <a:p>
            <a:pPr algn="ctr"/>
            <a:r>
              <a:rPr lang="ru-RU" dirty="0" smtClean="0"/>
              <a:t>(сформированные </a:t>
            </a:r>
          </a:p>
          <a:p>
            <a:pPr algn="ctr"/>
            <a:r>
              <a:rPr lang="ru-RU" dirty="0" smtClean="0"/>
              <a:t>Умения, ПК, ОК)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1802" y="2786058"/>
            <a:ext cx="288032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Основные показатели оценки результатов</a:t>
            </a:r>
          </a:p>
          <a:p>
            <a:pPr algn="ctr"/>
            <a:endParaRPr lang="ru-RU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000760" y="2786058"/>
            <a:ext cx="2786082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 </a:t>
            </a:r>
            <a:r>
              <a:rPr lang="ru-RU" sz="2000" dirty="0" smtClean="0"/>
              <a:t>Формы контроля </a:t>
            </a:r>
          </a:p>
          <a:p>
            <a:pPr algn="ctr"/>
            <a:r>
              <a:rPr lang="ru-RU" sz="2000" dirty="0" smtClean="0"/>
              <a:t>и методы оценки</a:t>
            </a:r>
          </a:p>
          <a:p>
            <a:pPr algn="ctr"/>
            <a:endParaRPr lang="ru-RU" sz="2000" u="sng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3786190"/>
            <a:ext cx="287554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 </a:t>
            </a:r>
            <a:r>
              <a:rPr lang="ru-RU" dirty="0" smtClean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1802" y="3786190"/>
            <a:ext cx="287554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 </a:t>
            </a:r>
            <a:r>
              <a:rPr lang="ru-RU" dirty="0" smtClean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60" y="3786190"/>
            <a:ext cx="276674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 </a:t>
            </a:r>
            <a:r>
              <a:rPr lang="ru-RU" dirty="0"/>
              <a:t>3</a:t>
            </a:r>
            <a:endParaRPr lang="ru-RU" sz="1050" dirty="0" smtClean="0"/>
          </a:p>
        </p:txBody>
      </p:sp>
    </p:spTree>
    <p:extLst>
      <p:ext uri="{BB962C8B-B14F-4D97-AF65-F5344CB8AC3E}">
        <p14:creationId xmlns:p14="http://schemas.microsoft.com/office/powerpoint/2010/main" xmlns="" val="19366586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201"/>
          <p:cNvGraphicFramePr>
            <a:graphicFrameLocks noChangeAspect="1"/>
          </p:cNvGraphicFramePr>
          <p:nvPr>
            <p:extLst/>
          </p:nvPr>
        </p:nvGraphicFramePr>
        <p:xfrm>
          <a:off x="221715" y="116632"/>
          <a:ext cx="677877" cy="824600"/>
        </p:xfrm>
        <a:graphic>
          <a:graphicData uri="http://schemas.openxmlformats.org/presentationml/2006/ole">
            <p:oleObj spid="_x0000_s93193" r:id="rId4" imgW="679704" imgH="926592" progId="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15616" y="553000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 Полужирный" panose="02020803070505020304" pitchFamily="18" charset="0"/>
              </a:rPr>
              <a:t>СПАСИБО ЗА ВНИМАНИЕ!</a:t>
            </a:r>
            <a:endParaRPr lang="ru-RU" sz="3600" b="1" dirty="0">
              <a:latin typeface="Times New Roman Полужирный" panose="0202080307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7888" y="1145471"/>
            <a:ext cx="6732240" cy="4404007"/>
          </a:xfrm>
          <a:prstGeom prst="rect">
            <a:avLst/>
          </a:prstGeom>
        </p:spPr>
      </p:pic>
      <p:pic>
        <p:nvPicPr>
          <p:cNvPr id="6" name="Рисунок 5" descr="C:\Users\User\Desktop\ЛОГО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357290" y="142852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96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142852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" name="Рисунок 20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214554"/>
            <a:ext cx="3438920" cy="386401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860032" y="1362833"/>
            <a:ext cx="35283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документы :</a:t>
            </a:r>
            <a:endParaRPr lang="ru-RU" dirty="0"/>
          </a:p>
        </p:txBody>
      </p:sp>
      <p:sp>
        <p:nvSpPr>
          <p:cNvPr id="210" name="TextBox 209"/>
          <p:cNvSpPr txBox="1"/>
          <p:nvPr/>
        </p:nvSpPr>
        <p:spPr>
          <a:xfrm>
            <a:off x="4143372" y="1988841"/>
            <a:ext cx="4749107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Закон «Об образовании в РФ», ФГОС по профессии (специальности), профессиональный стандарт «Педагог», нормативные документы вышестоящих регион. учреждений, локальные акты ОО.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Выписка из учебного плана.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Примерная программа дисциплины.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Рабочая программа по учебной дисциплине или ПМ.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ФОС: по профессии (специальности), УД, ПМ.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Методические рекомендации по выполнению ПР и ЛР.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Методические рекомендации по самостоятельной работе студентов.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6516215" y="1637960"/>
            <a:ext cx="288032" cy="413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C:\Users\User\Desktop\ЛОГО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857256" cy="1000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201"/>
          <p:cNvGraphicFramePr>
            <a:graphicFrameLocks noChangeAspect="1"/>
          </p:cNvGraphicFramePr>
          <p:nvPr>
            <p:extLst/>
          </p:nvPr>
        </p:nvGraphicFramePr>
        <p:xfrm>
          <a:off x="221715" y="116632"/>
          <a:ext cx="677877" cy="824600"/>
        </p:xfrm>
        <a:graphic>
          <a:graphicData uri="http://schemas.openxmlformats.org/presentationml/2006/ole">
            <p:oleObj spid="_x0000_s69669" r:id="rId4" imgW="679704" imgH="926592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592" y="2204864"/>
            <a:ext cx="71287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Требования к условиям реализации ППССЗ </a:t>
            </a:r>
          </a:p>
          <a:p>
            <a:pPr algn="ctr"/>
            <a:r>
              <a:rPr lang="ru-RU" sz="2000" dirty="0" smtClean="0"/>
              <a:t>(раздел </a:t>
            </a:r>
            <a:r>
              <a:rPr lang="en-US" sz="2000" dirty="0" smtClean="0"/>
              <a:t>VII</a:t>
            </a:r>
            <a:r>
              <a:rPr lang="ru-RU" sz="2000" dirty="0" smtClean="0"/>
              <a:t> ФГОС)</a:t>
            </a:r>
            <a:endParaRPr lang="ru-RU" sz="2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350387" y="2941793"/>
            <a:ext cx="8470085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Преподаватели ОО обязаны:</a:t>
            </a:r>
          </a:p>
          <a:p>
            <a:r>
              <a:rPr lang="ru-RU" sz="2000" dirty="0" smtClean="0"/>
              <a:t>   ежегодно обновлять рабочую учебно-программную документацию с </a:t>
            </a:r>
          </a:p>
          <a:p>
            <a:r>
              <a:rPr lang="ru-RU" sz="2000" dirty="0" smtClean="0"/>
              <a:t>   учетом запросов работодателей;</a:t>
            </a:r>
          </a:p>
          <a:p>
            <a:r>
              <a:rPr lang="ru-RU" sz="2000" dirty="0" smtClean="0"/>
              <a:t>   в УПД четко формулировать требования к результатам освоения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содержания ФГОС (компетенции,  знать, уметь);</a:t>
            </a:r>
          </a:p>
          <a:p>
            <a:r>
              <a:rPr lang="ru-RU" sz="2000" dirty="0" smtClean="0"/>
              <a:t>   обеспечить эффективную самостоятельную работу в сочетании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аудиторной </a:t>
            </a:r>
            <a:r>
              <a:rPr lang="ru-RU" sz="2000" dirty="0" smtClean="0"/>
              <a:t>работой (</a:t>
            </a:r>
            <a:r>
              <a:rPr lang="ru-RU" i="1" dirty="0" smtClean="0"/>
              <a:t>Метод</a:t>
            </a:r>
            <a:r>
              <a:rPr lang="ru-RU" i="1" dirty="0" smtClean="0"/>
              <a:t>. рекомендации по СР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   применять активные и интерактивные формы проведения занятий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(</a:t>
            </a:r>
            <a:r>
              <a:rPr lang="ru-RU" sz="1600" dirty="0" smtClean="0"/>
              <a:t>«</a:t>
            </a:r>
            <a:r>
              <a:rPr lang="ru-RU" dirty="0" smtClean="0"/>
              <a:t>компьютерные симуляции</a:t>
            </a:r>
            <a:r>
              <a:rPr lang="ru-RU" sz="1600" dirty="0" smtClean="0"/>
              <a:t>»</a:t>
            </a:r>
            <a:r>
              <a:rPr lang="ru-RU" dirty="0" smtClean="0"/>
              <a:t>,тренинги, профессиональные деловые игры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   обеспечивать методическое сопровождение как аудиторного, так и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внеаудиторного образовательного процесса (</a:t>
            </a:r>
            <a:r>
              <a:rPr lang="ru-RU" sz="1600" i="1" dirty="0" smtClean="0"/>
              <a:t>разработка методических</a:t>
            </a:r>
          </a:p>
          <a:p>
            <a:r>
              <a:rPr lang="ru-RU" sz="1600" i="1" dirty="0"/>
              <a:t> </a:t>
            </a:r>
            <a:r>
              <a:rPr lang="ru-RU" sz="1600" i="1" dirty="0" smtClean="0"/>
              <a:t>   средств для обучающихся: УМК, мет. разработки ПР и т. д</a:t>
            </a:r>
            <a:r>
              <a:rPr lang="ru-RU" dirty="0" smtClean="0"/>
              <a:t>).</a:t>
            </a:r>
            <a:r>
              <a:rPr lang="ru-RU" sz="2000" dirty="0" smtClean="0"/>
              <a:t>   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493811"/>
            <a:ext cx="74888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Требования ФГОС  к документам 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437145" y="1656278"/>
            <a:ext cx="288030" cy="701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147" y="3212976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861048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437112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074816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733256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ЛОГО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357290" y="142852"/>
            <a:ext cx="7974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1923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201"/>
          <p:cNvGraphicFramePr>
            <a:graphicFrameLocks noChangeAspect="1"/>
          </p:cNvGraphicFramePr>
          <p:nvPr>
            <p:extLst/>
          </p:nvPr>
        </p:nvGraphicFramePr>
        <p:xfrm>
          <a:off x="221715" y="116632"/>
          <a:ext cx="677877" cy="824600"/>
        </p:xfrm>
        <a:graphic>
          <a:graphicData uri="http://schemas.openxmlformats.org/presentationml/2006/ole">
            <p:oleObj spid="_x0000_s70696" r:id="rId4" imgW="679704" imgH="926592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23928" y="1485902"/>
            <a:ext cx="381642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Выписка из учебного плана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915816" y="2132856"/>
            <a:ext cx="5904655" cy="4093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   </a:t>
            </a:r>
            <a:r>
              <a:rPr lang="ru-RU" sz="2000" dirty="0" smtClean="0"/>
              <a:t>точное название профессии (специальности)     </a:t>
            </a:r>
          </a:p>
          <a:p>
            <a:r>
              <a:rPr lang="ru-RU" sz="2000" dirty="0" smtClean="0"/>
              <a:t>   по ФГОС, ее шифр;</a:t>
            </a:r>
          </a:p>
          <a:p>
            <a:r>
              <a:rPr lang="ru-RU" sz="2000" i="1" dirty="0" smtClean="0"/>
              <a:t>   </a:t>
            </a:r>
            <a:r>
              <a:rPr lang="ru-RU" sz="2000" dirty="0" smtClean="0"/>
              <a:t>точное название учебной дисциплины, цикла, </a:t>
            </a:r>
          </a:p>
          <a:p>
            <a:r>
              <a:rPr lang="ru-RU" sz="2000" dirty="0" smtClean="0"/>
              <a:t>   в которой она находится;</a:t>
            </a:r>
          </a:p>
          <a:p>
            <a:r>
              <a:rPr lang="ru-RU" sz="2000" dirty="0" smtClean="0"/>
              <a:t>   данные о количестве часов с учетом всех </a:t>
            </a:r>
          </a:p>
          <a:p>
            <a:r>
              <a:rPr lang="ru-RU" sz="2000" dirty="0" smtClean="0"/>
              <a:t>   сведений, имеющихся в учебном плане: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общее, аудиторные (теория + практика), </a:t>
            </a:r>
          </a:p>
          <a:p>
            <a:r>
              <a:rPr lang="ru-RU" sz="2000" dirty="0" smtClean="0"/>
              <a:t>   самостоятельная работа, </a:t>
            </a:r>
          </a:p>
          <a:p>
            <a:r>
              <a:rPr lang="ru-RU" sz="2000" dirty="0" smtClean="0"/>
              <a:t>   сведения о проведении </a:t>
            </a:r>
            <a:r>
              <a:rPr lang="ru-RU" sz="2000" u="sng" dirty="0" smtClean="0"/>
              <a:t>промежуточной</a:t>
            </a:r>
            <a:r>
              <a:rPr lang="ru-RU" sz="2000" dirty="0" smtClean="0"/>
              <a:t> и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ru-RU" sz="2000" u="sng" dirty="0" smtClean="0"/>
              <a:t>итоговой</a:t>
            </a:r>
            <a:r>
              <a:rPr lang="ru-RU" sz="2000" dirty="0" smtClean="0"/>
              <a:t> аттестации (семестр, форма);</a:t>
            </a:r>
          </a:p>
          <a:p>
            <a:r>
              <a:rPr lang="ru-RU" sz="2000" dirty="0" smtClean="0"/>
              <a:t>   другие, необходимые для преподавателя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сведения: о практике, о ЛР и ПР, курсовом    </a:t>
            </a:r>
          </a:p>
          <a:p>
            <a:r>
              <a:rPr lang="ru-RU" sz="2000" smtClean="0"/>
              <a:t>   проектировании </a:t>
            </a:r>
            <a:r>
              <a:rPr lang="ru-RU" sz="2000" dirty="0" smtClean="0"/>
              <a:t>и т. д.</a:t>
            </a:r>
            <a:r>
              <a:rPr lang="ru-RU" sz="2000" i="1" dirty="0" smtClean="0"/>
              <a:t>     </a:t>
            </a:r>
            <a:endParaRPr lang="ru-RU" sz="2000" dirty="0" smtClean="0"/>
          </a:p>
        </p:txBody>
      </p:sp>
      <p:pic>
        <p:nvPicPr>
          <p:cNvPr id="18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132856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780928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356992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266504"/>
            <a:ext cx="2628800" cy="3456384"/>
          </a:xfrm>
          <a:prstGeom prst="rect">
            <a:avLst/>
          </a:prstGeom>
        </p:spPr>
      </p:pic>
      <p:pic>
        <p:nvPicPr>
          <p:cNvPr id="21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572008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5143512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ЛОГО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357290" y="142852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1702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201"/>
          <p:cNvGraphicFramePr>
            <a:graphicFrameLocks noChangeAspect="1"/>
          </p:cNvGraphicFramePr>
          <p:nvPr>
            <p:extLst/>
          </p:nvPr>
        </p:nvGraphicFramePr>
        <p:xfrm>
          <a:off x="221715" y="116632"/>
          <a:ext cx="677877" cy="824600"/>
        </p:xfrm>
        <a:graphic>
          <a:graphicData uri="http://schemas.openxmlformats.org/presentationml/2006/ole">
            <p:oleObj spid="_x0000_s71734" r:id="rId4" imgW="679704" imgH="926592" progId="">
              <p:embed/>
            </p:oleObj>
          </a:graphicData>
        </a:graphic>
      </p:graphicFrame>
      <p:sp>
        <p:nvSpPr>
          <p:cNvPr id="208" name="TextBox 207"/>
          <p:cNvSpPr txBox="1"/>
          <p:nvPr/>
        </p:nvSpPr>
        <p:spPr>
          <a:xfrm>
            <a:off x="357158" y="2571744"/>
            <a:ext cx="8369065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/>
              <a:t>Нормативное обеспечение:</a:t>
            </a:r>
            <a:endParaRPr lang="ru-RU" sz="2000" i="1" dirty="0" smtClean="0"/>
          </a:p>
          <a:p>
            <a:r>
              <a:rPr lang="ru-RU" sz="2000" i="1" dirty="0" smtClean="0"/>
              <a:t>     </a:t>
            </a:r>
            <a:r>
              <a:rPr lang="ru-RU" sz="2000" dirty="0" smtClean="0"/>
              <a:t>Закон </a:t>
            </a:r>
            <a:r>
              <a:rPr lang="ru-RU" sz="2000" dirty="0"/>
              <a:t>«Об образовании в РФ</a:t>
            </a:r>
            <a:r>
              <a:rPr lang="ru-RU" sz="2000" dirty="0" smtClean="0"/>
              <a:t>» 2012 год . </a:t>
            </a:r>
          </a:p>
          <a:p>
            <a:r>
              <a:rPr lang="ru-RU" sz="2000" dirty="0" smtClean="0"/>
              <a:t>     ФГОС по профессии/специальности СПО </a:t>
            </a:r>
            <a:r>
              <a:rPr lang="ru-RU" sz="2000" dirty="0"/>
              <a:t>(разделы 3-8</a:t>
            </a:r>
            <a:r>
              <a:rPr lang="ru-RU" sz="2000" dirty="0" smtClean="0"/>
              <a:t>).</a:t>
            </a:r>
            <a:endParaRPr lang="ru-RU" sz="2000" dirty="0"/>
          </a:p>
          <a:p>
            <a:r>
              <a:rPr lang="ru-RU" sz="2000" dirty="0" smtClean="0"/>
              <a:t>     Приказ </a:t>
            </a:r>
            <a:r>
              <a:rPr lang="ru-RU" sz="2000" dirty="0" err="1" smtClean="0"/>
              <a:t>Минобрнауки</a:t>
            </a:r>
            <a:r>
              <a:rPr lang="ru-RU" sz="2000" dirty="0" smtClean="0"/>
              <a:t> России от </a:t>
            </a:r>
            <a:r>
              <a:rPr lang="ru-RU" sz="2000" dirty="0"/>
              <a:t>14 июня 2013 г. N </a:t>
            </a:r>
            <a:r>
              <a:rPr lang="ru-RU" sz="2000" dirty="0" smtClean="0"/>
              <a:t>464 </a:t>
            </a:r>
            <a:r>
              <a:rPr lang="ru-RU" sz="2000" dirty="0"/>
              <a:t>"Об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утверждении </a:t>
            </a:r>
            <a:r>
              <a:rPr lang="ru-RU" sz="2000" dirty="0"/>
              <a:t>Порядка организации и </a:t>
            </a:r>
            <a:r>
              <a:rPr lang="ru-RU" sz="2000" dirty="0" smtClean="0"/>
              <a:t>осуществления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образовательной </a:t>
            </a:r>
            <a:r>
              <a:rPr lang="ru-RU" sz="2000" dirty="0"/>
              <a:t>деятельности по </a:t>
            </a:r>
            <a:r>
              <a:rPr lang="ru-RU" sz="2000" dirty="0" smtClean="0"/>
              <a:t>ОП СПО ".</a:t>
            </a:r>
          </a:p>
          <a:p>
            <a:r>
              <a:rPr lang="ru-RU" sz="2000" dirty="0" smtClean="0"/>
              <a:t>     Профессиональный </a:t>
            </a:r>
            <a:r>
              <a:rPr lang="ru-RU" sz="2000" dirty="0"/>
              <a:t>стандарт «Педагог</a:t>
            </a:r>
            <a:r>
              <a:rPr lang="ru-RU" sz="2000" dirty="0" smtClean="0"/>
              <a:t>».</a:t>
            </a:r>
          </a:p>
          <a:p>
            <a:r>
              <a:rPr lang="ru-RU" sz="2000" dirty="0" smtClean="0"/>
              <a:t>     Локальные акты «</a:t>
            </a:r>
            <a:r>
              <a:rPr lang="ru-RU" sz="2000" dirty="0" err="1" smtClean="0"/>
              <a:t>БТЖТиС</a:t>
            </a:r>
            <a:r>
              <a:rPr lang="ru-RU" sz="2000" dirty="0" smtClean="0"/>
              <a:t>» </a:t>
            </a:r>
            <a:r>
              <a:rPr lang="ru-RU" sz="1400" dirty="0" smtClean="0"/>
              <a:t>имени Героя Советского Союза П.А. </a:t>
            </a:r>
            <a:r>
              <a:rPr lang="ru-RU" sz="1400" dirty="0" err="1" smtClean="0"/>
              <a:t>Половинко</a:t>
            </a:r>
            <a:r>
              <a:rPr lang="ru-RU" sz="2000" dirty="0" smtClean="0"/>
              <a:t>».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118" y="1192096"/>
            <a:ext cx="847008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Рабочая </a:t>
            </a:r>
            <a:r>
              <a:rPr lang="ru-RU" b="1" dirty="0"/>
              <a:t>программа </a:t>
            </a:r>
            <a:r>
              <a:rPr lang="ru-RU" b="1" dirty="0" smtClean="0"/>
              <a:t>УД (ПМ) </a:t>
            </a:r>
            <a:r>
              <a:rPr lang="ru-RU" dirty="0" smtClean="0"/>
              <a:t>– </a:t>
            </a:r>
            <a:r>
              <a:rPr lang="ru-RU" b="1" i="1" dirty="0"/>
              <a:t>нормативный</a:t>
            </a:r>
            <a:r>
              <a:rPr lang="ru-RU" dirty="0"/>
              <a:t> документ, </a:t>
            </a:r>
            <a:r>
              <a:rPr lang="ru-RU" dirty="0" smtClean="0"/>
              <a:t>определяющий:</a:t>
            </a:r>
          </a:p>
          <a:p>
            <a:r>
              <a:rPr lang="ru-RU" dirty="0" smtClean="0"/>
              <a:t>           объем, порядок, содержание обучения</a:t>
            </a:r>
          </a:p>
          <a:p>
            <a:r>
              <a:rPr lang="ru-RU" dirty="0" smtClean="0"/>
              <a:t>           требования к условиям реализации учебной дисциплины</a:t>
            </a:r>
          </a:p>
          <a:p>
            <a:r>
              <a:rPr lang="ru-RU" dirty="0" smtClean="0"/>
              <a:t>           результаты обучения, критерии, способы и формы их оценки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221121" y="2214025"/>
            <a:ext cx="288030" cy="701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171" y="1412776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171" y="1700808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171" y="1988840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140968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852936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429000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Овал 25"/>
          <p:cNvSpPr/>
          <p:nvPr/>
        </p:nvSpPr>
        <p:spPr>
          <a:xfrm>
            <a:off x="142844" y="5786454"/>
            <a:ext cx="432048" cy="442566"/>
          </a:xfrm>
          <a:prstGeom prst="ellipse">
            <a:avLst/>
          </a:prstGeom>
          <a:blipFill>
            <a:blip r:embed="rId6" cstate="print">
              <a:extLst/>
            </a:blip>
            <a:srcRect/>
            <a:stretch>
              <a:fillRect t="-2000" b="-2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7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65104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653136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2910" y="5214950"/>
            <a:ext cx="8004217" cy="1477328"/>
          </a:xfrm>
          <a:prstGeom prst="rect">
            <a:avLst/>
          </a:prstGeom>
          <a:solidFill>
            <a:schemeClr val="accent3">
              <a:lumMod val="8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Структура-макет РП  - 2007 г. </a:t>
            </a:r>
          </a:p>
          <a:p>
            <a:pPr algn="ctr"/>
            <a:r>
              <a:rPr lang="ru-RU" dirty="0" smtClean="0"/>
              <a:t>директор </a:t>
            </a:r>
            <a:r>
              <a:rPr lang="ru-RU" dirty="0"/>
              <a:t>Департамента гос. политики и нормативно-правового регулирования в сфере образования </a:t>
            </a:r>
            <a:r>
              <a:rPr lang="ru-RU" dirty="0" err="1"/>
              <a:t>Минобрнауки</a:t>
            </a:r>
            <a:r>
              <a:rPr lang="ru-RU" dirty="0"/>
              <a:t> РФ </a:t>
            </a:r>
            <a:r>
              <a:rPr lang="ru-RU" b="1" dirty="0"/>
              <a:t>И.М. Реморенко</a:t>
            </a:r>
            <a:endParaRPr lang="ru-RU" b="1" dirty="0" smtClean="0"/>
          </a:p>
          <a:p>
            <a:r>
              <a:rPr lang="ru-RU" dirty="0" smtClean="0"/>
              <a:t>«Разъяснения </a:t>
            </a:r>
            <a:r>
              <a:rPr lang="ru-RU" dirty="0"/>
              <a:t>по формированию примерных программ ПМ НПО и СПО на основе </a:t>
            </a:r>
            <a:r>
              <a:rPr lang="ru-RU" dirty="0" smtClean="0"/>
              <a:t>ФГОС»  (мет. рекомендации по структуре РП)</a:t>
            </a:r>
            <a:endParaRPr lang="ru-RU" dirty="0"/>
          </a:p>
        </p:txBody>
      </p:sp>
      <p:pic>
        <p:nvPicPr>
          <p:cNvPr id="17" name="Рисунок 16" descr="C:\Users\User\Desktop\ЛОГО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357290" y="142852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991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201"/>
          <p:cNvGraphicFramePr>
            <a:graphicFrameLocks noChangeAspect="1"/>
          </p:cNvGraphicFramePr>
          <p:nvPr>
            <p:extLst/>
          </p:nvPr>
        </p:nvGraphicFramePr>
        <p:xfrm>
          <a:off x="221715" y="116632"/>
          <a:ext cx="677877" cy="824600"/>
        </p:xfrm>
        <a:graphic>
          <a:graphicData uri="http://schemas.openxmlformats.org/presentationml/2006/ole">
            <p:oleObj spid="_x0000_s74791" r:id="rId4" imgW="679704" imgH="926592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99793" y="1192096"/>
            <a:ext cx="297934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Структура </a:t>
            </a:r>
            <a:r>
              <a:rPr lang="ru-RU" sz="2000" dirty="0" smtClean="0"/>
              <a:t>программ 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2224443" y="1109237"/>
            <a:ext cx="504057" cy="565827"/>
          </a:xfrm>
          <a:prstGeom prst="rightArrow">
            <a:avLst>
              <a:gd name="adj1" fmla="val 29546"/>
              <a:gd name="adj2" fmla="val 76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643438" y="2285992"/>
            <a:ext cx="4267091" cy="36317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000" dirty="0" smtClean="0"/>
              <a:t>1. Паспорт </a:t>
            </a:r>
            <a:r>
              <a:rPr lang="ru-RU" sz="2000" dirty="0"/>
              <a:t>рабочей программы </a:t>
            </a:r>
            <a:endParaRPr lang="ru-RU" sz="2000" dirty="0" smtClean="0"/>
          </a:p>
          <a:p>
            <a:pPr marL="342900" indent="-342900" algn="ctr"/>
            <a:r>
              <a:rPr lang="ru-RU" dirty="0" smtClean="0"/>
              <a:t>   </a:t>
            </a:r>
            <a:endParaRPr lang="ru-RU" sz="600" dirty="0" smtClean="0"/>
          </a:p>
          <a:p>
            <a:r>
              <a:rPr lang="ru-RU" sz="2000" dirty="0" smtClean="0"/>
              <a:t>2. Структура и содержание  УД</a:t>
            </a:r>
          </a:p>
          <a:p>
            <a:endParaRPr lang="ru-RU" sz="2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7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000" dirty="0" smtClean="0"/>
              <a:t>3. Условия реализации рабочей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программы УД.</a:t>
            </a:r>
          </a:p>
          <a:p>
            <a:endParaRPr lang="ru-RU" sz="500" dirty="0" smtClean="0"/>
          </a:p>
          <a:p>
            <a:r>
              <a:rPr lang="ru-RU" sz="2000" dirty="0" smtClean="0"/>
              <a:t>4. Контроль и оценка результатов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освоения рабочей программы </a:t>
            </a:r>
          </a:p>
          <a:p>
            <a:r>
              <a:rPr lang="ru-RU" sz="2000" dirty="0" smtClean="0"/>
              <a:t>    УД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(обнаружены нарушения ФГОС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Заключение </a:t>
            </a:r>
            <a:r>
              <a:rPr lang="ru-RU" sz="2000" dirty="0" err="1" smtClean="0">
                <a:solidFill>
                  <a:srgbClr val="FF0000"/>
                </a:solidFill>
              </a:rPr>
              <a:t>обрнадзора</a:t>
            </a:r>
            <a:r>
              <a:rPr lang="ru-RU" sz="2000" dirty="0" smtClean="0">
                <a:solidFill>
                  <a:srgbClr val="FF0000"/>
                </a:solidFill>
              </a:rPr>
              <a:t>: п.2-5)</a:t>
            </a:r>
            <a:endParaRPr lang="ru-RU" sz="2000" u="sng" dirty="0" smtClean="0">
              <a:solidFill>
                <a:srgbClr val="FF000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5652120" y="1135488"/>
            <a:ext cx="505577" cy="565827"/>
          </a:xfrm>
          <a:prstGeom prst="rightArrow">
            <a:avLst>
              <a:gd name="adj1" fmla="val 32139"/>
              <a:gd name="adj2" fmla="val 76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156176" y="1268760"/>
            <a:ext cx="792088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2844" y="2000240"/>
            <a:ext cx="428628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Паспорт </a:t>
            </a:r>
            <a:r>
              <a:rPr lang="ru-RU" sz="2000" dirty="0"/>
              <a:t>рабочей программы 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   </a:t>
            </a:r>
          </a:p>
          <a:p>
            <a:r>
              <a:rPr lang="ru-RU" sz="2000" dirty="0" smtClean="0"/>
              <a:t>2. Результаты освоения ПМ 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3. Структура и содержание ПМ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для профессии или    </a:t>
            </a:r>
          </a:p>
          <a:p>
            <a:r>
              <a:rPr lang="ru-RU" sz="2000" dirty="0" smtClean="0"/>
              <a:t>    специальности СПО.</a:t>
            </a:r>
            <a:endParaRPr lang="ru-RU" sz="2000" dirty="0"/>
          </a:p>
          <a:p>
            <a:r>
              <a:rPr lang="ru-RU" sz="2000" dirty="0" smtClean="0"/>
              <a:t>4. Условия реализации ПМ</a:t>
            </a:r>
          </a:p>
          <a:p>
            <a:r>
              <a:rPr lang="ru-RU" sz="2000" dirty="0" smtClean="0"/>
              <a:t>5. Контроль и оценка результатов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освоения ПМ.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(обнаружены нарушения ФГОС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Заключение </a:t>
            </a:r>
            <a:r>
              <a:rPr lang="ru-RU" sz="2000" dirty="0" err="1" smtClean="0">
                <a:solidFill>
                  <a:srgbClr val="FF0000"/>
                </a:solidFill>
              </a:rPr>
              <a:t>обрнадзора</a:t>
            </a:r>
            <a:r>
              <a:rPr lang="ru-RU" sz="2000" dirty="0" smtClean="0">
                <a:solidFill>
                  <a:srgbClr val="FF0000"/>
                </a:solidFill>
              </a:rPr>
              <a:t>: п.2-5)</a:t>
            </a:r>
            <a:endParaRPr lang="ru-RU" sz="2000" u="sng" dirty="0" smtClean="0">
              <a:solidFill>
                <a:srgbClr val="FF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475656" y="1268760"/>
            <a:ext cx="792088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ПМ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C:\Users\User\Desktop\ЛОГО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357290" y="142852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1582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201"/>
          <p:cNvGraphicFramePr>
            <a:graphicFrameLocks noChangeAspect="1"/>
          </p:cNvGraphicFramePr>
          <p:nvPr>
            <p:extLst/>
          </p:nvPr>
        </p:nvGraphicFramePr>
        <p:xfrm>
          <a:off x="221715" y="116632"/>
          <a:ext cx="677877" cy="824600"/>
        </p:xfrm>
        <a:graphic>
          <a:graphicData uri="http://schemas.openxmlformats.org/presentationml/2006/ole">
            <p:oleObj spid="_x0000_s72737" r:id="rId4" imgW="679704" imgH="926592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1928802"/>
            <a:ext cx="792976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1.1 Область применения программы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1214422"/>
            <a:ext cx="748883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1. Паспорт рабочей программы УД и ПМ</a:t>
            </a:r>
            <a:endParaRPr lang="ru-RU" sz="2000" dirty="0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421675" y="1436185"/>
            <a:ext cx="288030" cy="701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240" y="2105327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240" y="2637616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429000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86256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85786" y="2500306"/>
            <a:ext cx="792088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1.2  Место УД</a:t>
            </a:r>
            <a:r>
              <a:rPr lang="ru-RU" sz="2000" dirty="0"/>
              <a:t> </a:t>
            </a:r>
            <a:r>
              <a:rPr lang="ru-RU" sz="2000" dirty="0" smtClean="0"/>
              <a:t>в структуре образовательной  программы (</a:t>
            </a:r>
            <a:r>
              <a:rPr lang="ru-RU" sz="1600" dirty="0" smtClean="0"/>
              <a:t>для   </a:t>
            </a:r>
          </a:p>
          <a:p>
            <a:pPr algn="just"/>
            <a:r>
              <a:rPr lang="ru-RU" sz="1600" dirty="0" smtClean="0"/>
              <a:t>         учебных дисциплин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85786" y="3357562"/>
            <a:ext cx="792976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1.3 Цели, задачи  УД – требования к результатам</a:t>
            </a:r>
          </a:p>
          <a:p>
            <a:pPr algn="just"/>
            <a:r>
              <a:rPr lang="ru-RU" sz="2000" dirty="0" smtClean="0"/>
              <a:t>      </a:t>
            </a:r>
            <a:r>
              <a:rPr lang="ru-RU" sz="2000" dirty="0"/>
              <a:t>освоения </a:t>
            </a:r>
            <a:r>
              <a:rPr lang="ru-RU" sz="2000" dirty="0" smtClean="0"/>
              <a:t>содержания (</a:t>
            </a:r>
            <a:r>
              <a:rPr lang="ru-RU" sz="2000" dirty="0"/>
              <a:t>знания, умения + ОК, ПК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85786" y="5715016"/>
            <a:ext cx="792976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1.5 Использование часов вариативной части образовательной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программы в рабочей программе УД.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85786" y="4214818"/>
            <a:ext cx="7929763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1.4 Количество часов на освоение программы: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максимальная нагрузка:  ____ час., в том числе: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обязательная аудиторная: ____ час., 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самостоятельная работа: ____ час. </a:t>
            </a:r>
            <a:endParaRPr lang="ru-RU" sz="2000" dirty="0"/>
          </a:p>
        </p:txBody>
      </p:sp>
      <p:pic>
        <p:nvPicPr>
          <p:cNvPr id="21" name="Рисунок 20" descr="C:\Users\User\Desktop\ЛОГО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1357290" y="142852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3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715016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19849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201"/>
          <p:cNvGraphicFramePr>
            <a:graphicFrameLocks noChangeAspect="1"/>
          </p:cNvGraphicFramePr>
          <p:nvPr>
            <p:extLst/>
          </p:nvPr>
        </p:nvGraphicFramePr>
        <p:xfrm>
          <a:off x="221715" y="116632"/>
          <a:ext cx="677877" cy="824600"/>
        </p:xfrm>
        <a:graphic>
          <a:graphicData uri="http://schemas.openxmlformats.org/presentationml/2006/ole">
            <p:oleObj spid="_x0000_s134146" r:id="rId4" imgW="679704" imgH="926592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88872" y="2192540"/>
            <a:ext cx="51845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Раздел </a:t>
            </a:r>
            <a:r>
              <a:rPr lang="en-US" sz="2000" dirty="0"/>
              <a:t>V</a:t>
            </a:r>
            <a:r>
              <a:rPr lang="ru-RU" sz="2000" dirty="0"/>
              <a:t> ФГОС </a:t>
            </a:r>
            <a:endParaRPr lang="ru-RU" sz="2000" dirty="0" smtClean="0"/>
          </a:p>
          <a:p>
            <a:pPr algn="ctr"/>
            <a:r>
              <a:rPr lang="ru-RU" sz="2000" dirty="0" smtClean="0"/>
              <a:t>Результаты освоения ППССЗ 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350387" y="2941793"/>
            <a:ext cx="3879893" cy="3477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/>
              <a:t>Общие компетенции</a:t>
            </a:r>
            <a:endParaRPr lang="ru-RU" sz="2000" dirty="0" smtClean="0"/>
          </a:p>
          <a:p>
            <a:pPr algn="ctr"/>
            <a:r>
              <a:rPr lang="ru-RU" sz="2000" i="1" dirty="0" smtClean="0"/>
              <a:t>приобретение и применение:</a:t>
            </a:r>
          </a:p>
          <a:p>
            <a:pPr algn="ctr"/>
            <a:endParaRPr lang="ru-RU" sz="2000" i="1" dirty="0" smtClean="0"/>
          </a:p>
          <a:p>
            <a:r>
              <a:rPr lang="ru-RU" sz="2000" dirty="0" smtClean="0"/>
              <a:t>   организационных   способностей;</a:t>
            </a:r>
          </a:p>
          <a:p>
            <a:r>
              <a:rPr lang="ru-RU" sz="2000" dirty="0" smtClean="0"/>
              <a:t>   самообразовательных навыков;</a:t>
            </a:r>
          </a:p>
          <a:p>
            <a:r>
              <a:rPr lang="ru-RU" sz="2000" dirty="0" smtClean="0"/>
              <a:t>   социально-культурных навыков;</a:t>
            </a:r>
          </a:p>
          <a:p>
            <a:r>
              <a:rPr lang="ru-RU" sz="2000" dirty="0" smtClean="0"/>
              <a:t>   умений принимать решения и отвечать за них.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98203" y="1190396"/>
            <a:ext cx="74888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Требования ФГОС  </a:t>
            </a:r>
          </a:p>
          <a:p>
            <a:pPr algn="ctr"/>
            <a:r>
              <a:rPr lang="ru-RU" b="1" dirty="0" smtClean="0"/>
              <a:t>(с отражением  в учебно-нормативной документации) </a:t>
            </a:r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437145" y="1656278"/>
            <a:ext cx="288030" cy="701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147" y="3778672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426744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002808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722888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499992" y="2975461"/>
            <a:ext cx="4320479" cy="3477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/>
              <a:t>Профессиональные компетенции</a:t>
            </a:r>
            <a:r>
              <a:rPr lang="ru-RU" sz="2000" dirty="0" smtClean="0"/>
              <a:t>:</a:t>
            </a:r>
          </a:p>
          <a:p>
            <a:pPr algn="ctr"/>
            <a:r>
              <a:rPr lang="ru-RU" sz="2000" i="1" dirty="0" smtClean="0"/>
              <a:t>приобретение и применение:</a:t>
            </a:r>
          </a:p>
          <a:p>
            <a:pPr algn="ctr"/>
            <a:endParaRPr lang="ru-RU" sz="2000" i="1" dirty="0"/>
          </a:p>
          <a:p>
            <a:r>
              <a:rPr lang="ru-RU" sz="2000" i="1" dirty="0" smtClean="0"/>
              <a:t>     </a:t>
            </a:r>
            <a:r>
              <a:rPr lang="ru-RU" sz="2000" dirty="0" smtClean="0"/>
              <a:t>умений и навыков выполнения профессиональных операций, определенных программой;</a:t>
            </a:r>
          </a:p>
          <a:p>
            <a:r>
              <a:rPr lang="ru-RU" sz="2000" dirty="0" smtClean="0"/>
              <a:t>     умений и навыков      самоконтроля качества выполняемых действий;</a:t>
            </a:r>
          </a:p>
          <a:p>
            <a:r>
              <a:rPr lang="ru-RU" sz="2000" dirty="0" smtClean="0"/>
              <a:t>     навыка отслеживания развития   отрасли.</a:t>
            </a:r>
          </a:p>
        </p:txBody>
      </p:sp>
      <p:pic>
        <p:nvPicPr>
          <p:cNvPr id="18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2619" y="3861048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2619" y="4858792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722888"/>
            <a:ext cx="217413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User\Desktop\ЛОГО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1357290" y="142852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8954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Объект 201"/>
          <p:cNvGraphicFramePr>
            <a:graphicFrameLocks noChangeAspect="1"/>
          </p:cNvGraphicFramePr>
          <p:nvPr>
            <p:extLst/>
          </p:nvPr>
        </p:nvGraphicFramePr>
        <p:xfrm>
          <a:off x="221715" y="116632"/>
          <a:ext cx="677877" cy="824600"/>
        </p:xfrm>
        <a:graphic>
          <a:graphicData uri="http://schemas.openxmlformats.org/presentationml/2006/ole">
            <p:oleObj spid="_x0000_s77863" r:id="rId4" imgW="679704" imgH="926592" progId="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67744" y="1127747"/>
            <a:ext cx="4680520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3.</a:t>
            </a:r>
            <a:r>
              <a:rPr lang="ru-RU" sz="2400" dirty="0" smtClean="0"/>
              <a:t> </a:t>
            </a:r>
            <a:r>
              <a:rPr lang="ru-RU" sz="2000" dirty="0" smtClean="0"/>
              <a:t>Структура и содержание </a:t>
            </a:r>
            <a:r>
              <a:rPr lang="ru-RU" sz="2000" b="1" dirty="0" smtClean="0"/>
              <a:t>ПМ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058692"/>
            <a:ext cx="7776864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                          3.1 Тематический план ПМ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929322" y="2714620"/>
            <a:ext cx="128713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Коды </a:t>
            </a:r>
          </a:p>
          <a:p>
            <a:pPr algn="ctr"/>
            <a:r>
              <a:rPr lang="ru-RU" dirty="0" smtClean="0"/>
              <a:t>ПК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86446" y="3500438"/>
            <a:ext cx="156461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Разделы</a:t>
            </a:r>
          </a:p>
          <a:p>
            <a:pPr algn="ctr"/>
            <a:r>
              <a:rPr lang="ru-RU" dirty="0" smtClean="0"/>
              <a:t> ПМ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8" y="4286256"/>
            <a:ext cx="1800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обязат</a:t>
            </a:r>
            <a:r>
              <a:rPr lang="ru-RU" dirty="0" smtClean="0"/>
              <a:t>. аудит.: </a:t>
            </a:r>
          </a:p>
          <a:p>
            <a:pPr algn="ctr"/>
            <a:r>
              <a:rPr lang="ru-RU" dirty="0" smtClean="0"/>
              <a:t>ЛР+ПЗ+КР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86446" y="5072074"/>
            <a:ext cx="275472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СР</a:t>
            </a:r>
          </a:p>
          <a:p>
            <a:r>
              <a:rPr lang="ru-RU" dirty="0" smtClean="0"/>
              <a:t>(в т. ч. курсовая работа)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000760" y="5857892"/>
            <a:ext cx="124745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dirty="0" smtClean="0"/>
              <a:t>Практика</a:t>
            </a:r>
          </a:p>
          <a:p>
            <a:r>
              <a:rPr lang="ru-RU" dirty="0" smtClean="0"/>
              <a:t>(УП + ПП)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2428860" y="4000504"/>
            <a:ext cx="1842006" cy="108186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Структура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по модели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744090">
            <a:off x="4229025" y="3303846"/>
            <a:ext cx="1656184" cy="57545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55706">
            <a:off x="4730985" y="3762829"/>
            <a:ext cx="858030" cy="57545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671553">
            <a:off x="4169635" y="5378372"/>
            <a:ext cx="1720428" cy="57545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5756">
            <a:off x="4730923" y="4901871"/>
            <a:ext cx="858030" cy="57545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44815">
            <a:off x="5013405" y="4295147"/>
            <a:ext cx="407025" cy="575455"/>
          </a:xfrm>
          <a:prstGeom prst="rect">
            <a:avLst/>
          </a:prstGeom>
        </p:spPr>
      </p:pic>
      <p:pic>
        <p:nvPicPr>
          <p:cNvPr id="25" name="Рисунок 24" descr="C:\Users\User\Desktop\ЛОГО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785818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1357290" y="142852"/>
            <a:ext cx="781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</a:rPr>
              <a:t>БТЖТиС</a:t>
            </a:r>
            <a:r>
              <a:rPr lang="ru-RU" sz="2000" b="1" dirty="0" smtClean="0">
                <a:solidFill>
                  <a:schemeClr val="bg1"/>
                </a:solidFill>
              </a:rPr>
              <a:t>» имени Героя Советского Союза П.А. </a:t>
            </a:r>
            <a:r>
              <a:rPr lang="ru-RU" sz="2000" b="1" dirty="0" err="1" smtClean="0">
                <a:solidFill>
                  <a:schemeClr val="bg1"/>
                </a:solidFill>
              </a:rPr>
              <a:t>Половинко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6111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0Gp_natural_light">
  <a:themeElements>
    <a:clrScheme name="170Gp_natural_light 1">
      <a:dk1>
        <a:srgbClr val="000000"/>
      </a:dk1>
      <a:lt1>
        <a:srgbClr val="FFFFFF"/>
      </a:lt1>
      <a:dk2>
        <a:srgbClr val="000066"/>
      </a:dk2>
      <a:lt2>
        <a:srgbClr val="C0C0C0"/>
      </a:lt2>
      <a:accent1>
        <a:srgbClr val="65D135"/>
      </a:accent1>
      <a:accent2>
        <a:srgbClr val="ECCE4C"/>
      </a:accent2>
      <a:accent3>
        <a:srgbClr val="FFFFFF"/>
      </a:accent3>
      <a:accent4>
        <a:srgbClr val="000000"/>
      </a:accent4>
      <a:accent5>
        <a:srgbClr val="B8E5AE"/>
      </a:accent5>
      <a:accent6>
        <a:srgbClr val="D6BA44"/>
      </a:accent6>
      <a:hlink>
        <a:srgbClr val="AE0404"/>
      </a:hlink>
      <a:folHlink>
        <a:srgbClr val="0066CC"/>
      </a:folHlink>
    </a:clrScheme>
    <a:fontScheme name="170Gp_natural_ligh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000066"/>
        </a:dk2>
        <a:lt2>
          <a:srgbClr val="C0C0C0"/>
        </a:lt2>
        <a:accent1>
          <a:srgbClr val="65D135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B8E5AE"/>
        </a:accent5>
        <a:accent6>
          <a:srgbClr val="D6BA44"/>
        </a:accent6>
        <a:hlink>
          <a:srgbClr val="AE0404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cdb2004c007l</Template>
  <TotalTime>11216</TotalTime>
  <Words>1723</Words>
  <Application>Microsoft Office PowerPoint</Application>
  <PresentationFormat>Экран (4:3)</PresentationFormat>
  <Paragraphs>348</Paragraphs>
  <Slides>17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170Gp_natural_light</vt:lpstr>
      <vt:lpstr>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АЛЛА</cp:lastModifiedBy>
  <cp:revision>636</cp:revision>
  <cp:lastPrinted>2019-08-26T16:45:52Z</cp:lastPrinted>
  <dcterms:created xsi:type="dcterms:W3CDTF">2011-08-10T05:37:09Z</dcterms:created>
  <dcterms:modified xsi:type="dcterms:W3CDTF">2020-02-04T07:55:28Z</dcterms:modified>
</cp:coreProperties>
</file>