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1" r:id="rId3"/>
    <p:sldId id="321" r:id="rId4"/>
    <p:sldId id="322" r:id="rId5"/>
    <p:sldId id="323" r:id="rId6"/>
    <p:sldId id="326" r:id="rId7"/>
    <p:sldId id="324" r:id="rId8"/>
    <p:sldId id="350" r:id="rId9"/>
    <p:sldId id="329" r:id="rId10"/>
    <p:sldId id="352" r:id="rId11"/>
    <p:sldId id="351" r:id="rId12"/>
    <p:sldId id="353" r:id="rId13"/>
    <p:sldId id="354" r:id="rId14"/>
    <p:sldId id="331" r:id="rId15"/>
    <p:sldId id="332" r:id="rId16"/>
    <p:sldId id="334" r:id="rId17"/>
    <p:sldId id="345" r:id="rId1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66FF99"/>
    <a:srgbClr val="3399FF"/>
    <a:srgbClr val="FFFF66"/>
    <a:srgbClr val="00FFFF"/>
    <a:srgbClr val="DDDDDD"/>
    <a:srgbClr val="CC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08" autoAdjust="0"/>
    <p:restoredTop sz="44186" autoAdjust="0"/>
  </p:normalViewPr>
  <p:slideViewPr>
    <p:cSldViewPr>
      <p:cViewPr varScale="1">
        <p:scale>
          <a:sx n="66" d="100"/>
          <a:sy n="66" d="100"/>
        </p:scale>
        <p:origin x="165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39" tIns="45169" rIns="90339" bIns="4516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39" tIns="45169" rIns="90339" bIns="451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197CE9C-7838-46D3-8634-F21C6FF78DDA}" type="datetimeFigureOut">
              <a:rPr lang="ru-RU" altLang="ru-RU"/>
              <a:pPr>
                <a:defRPr/>
              </a:pPr>
              <a:t>05.04.2022</a:t>
            </a:fld>
            <a:endParaRPr lang="ru-RU" altLang="ru-RU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39" tIns="45169" rIns="90339" bIns="4516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600"/>
            <a:ext cx="291941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39" tIns="45169" rIns="90339" bIns="451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03ACD7F-B692-46DE-BAA6-2386A54A1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19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CF20-D293-4C0B-8708-EC0A924533D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B9381-CD44-458D-9E19-ACF2C01CA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7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36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9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4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8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39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5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43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4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0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9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3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5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0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49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9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673D50-4E9E-46F3-9A39-E3B810B01A5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E6F40-2422-4919-A383-D061E4872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2AB07-A367-431F-8CF6-F250956DA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48D87-4190-4EED-AD23-D571DFB1CE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F596A-F976-4F94-AF5E-3BF7EC4124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9BBB8-6A81-4B8C-A3F9-8B81B8BF66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CFF7-A8AC-40F8-9CEF-1DC8A485C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5B22-5BFB-4579-B4E8-25C30D29D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4951-9AFB-4AB0-A88C-DFF6B587D0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F109-7EB4-47CD-8E0C-E559BF909E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0332-2953-438F-9D08-6DF8E426C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6D884-A041-4664-93B3-46055EDE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21" name="Object 8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5" name="Image" r:id="rId15" imgW="8698413" imgH="1104372" progId="">
                  <p:embed/>
                </p:oleObj>
              </mc:Choice>
              <mc:Fallback>
                <p:oleObj name="Image" r:id="rId15" imgW="8698413" imgH="1104372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5D13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56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9649A6C-1897-473F-A5D9-EE26A55A19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56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5.wmf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ChangeArrowheads="1"/>
          </p:cNvSpPr>
          <p:nvPr/>
        </p:nvSpPr>
        <p:spPr bwMode="auto">
          <a:xfrm>
            <a:off x="0" y="2996952"/>
            <a:ext cx="9151208" cy="16561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Система деятельности преподавателя </a:t>
            </a:r>
          </a:p>
          <a:p>
            <a:pPr algn="ctr"/>
            <a:r>
              <a:rPr lang="ru-RU" sz="2800" b="1" dirty="0" smtClean="0"/>
              <a:t>по разработке документов научно-методического </a:t>
            </a:r>
          </a:p>
          <a:p>
            <a:pPr algn="ctr"/>
            <a:r>
              <a:rPr lang="ru-RU" sz="2800" b="1" dirty="0" smtClean="0"/>
              <a:t>сопровождения образовательного процесса</a:t>
            </a:r>
            <a:endParaRPr lang="ru-RU" sz="28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51920" y="50851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24329" y="4985013"/>
            <a:ext cx="4726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/>
                </a:solidFill>
                <a:latin typeface="+mj-lt"/>
              </a:rPr>
              <a:t>Рябущенко</a:t>
            </a:r>
            <a:r>
              <a:rPr lang="ru-RU" sz="2000" b="1" dirty="0" smtClean="0">
                <a:solidFill>
                  <a:schemeClr val="accent3"/>
                </a:solidFill>
                <a:latin typeface="+mj-lt"/>
              </a:rPr>
              <a:t> Е.М.</a:t>
            </a:r>
          </a:p>
          <a:p>
            <a:pPr algn="ctr"/>
            <a:r>
              <a:rPr lang="ru-RU" sz="2000" b="1" dirty="0" smtClean="0">
                <a:solidFill>
                  <a:schemeClr val="accent3"/>
                </a:solidFill>
                <a:latin typeface="+mj-lt"/>
              </a:rPr>
              <a:t>Заместитель директора по УМР ГБПОУ РО «</a:t>
            </a:r>
            <a:r>
              <a:rPr lang="ru-RU" sz="2000" b="1" dirty="0" err="1" smtClean="0">
                <a:solidFill>
                  <a:schemeClr val="accent3"/>
                </a:solidFill>
                <a:latin typeface="+mj-lt"/>
              </a:rPr>
              <a:t>БТЖТиС</a:t>
            </a:r>
            <a:r>
              <a:rPr lang="ru-RU" sz="2000" b="1" dirty="0" smtClean="0">
                <a:solidFill>
                  <a:schemeClr val="accent3"/>
                </a:solidFill>
                <a:latin typeface="+mj-lt"/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accent3"/>
                </a:solidFill>
                <a:latin typeface="+mj-lt"/>
              </a:rPr>
              <a:t>Половинко</a:t>
            </a:r>
            <a:r>
              <a:rPr lang="ru-RU" sz="2000" b="1" dirty="0" smtClean="0">
                <a:solidFill>
                  <a:schemeClr val="accent3"/>
                </a:solidFill>
                <a:latin typeface="+mj-lt"/>
              </a:rPr>
              <a:t>»</a:t>
            </a:r>
          </a:p>
          <a:p>
            <a:pPr algn="ctr"/>
            <a:endParaRPr lang="ru-RU" sz="3200" dirty="0"/>
          </a:p>
        </p:txBody>
      </p:sp>
      <p:pic>
        <p:nvPicPr>
          <p:cNvPr id="7" name="Рисунок 6" descr="C:\Users\User\Desktop\ЛОГ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58" y="260648"/>
            <a:ext cx="1500198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ЛОГ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77768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                        3.2 Содержание обучения по ПМ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127747"/>
            <a:ext cx="4680520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3.</a:t>
            </a:r>
            <a:r>
              <a:rPr lang="ru-RU" sz="2400" dirty="0" smtClean="0"/>
              <a:t> </a:t>
            </a:r>
            <a:r>
              <a:rPr lang="ru-RU" sz="2000" dirty="0" smtClean="0"/>
              <a:t>Структура и содержание </a:t>
            </a:r>
            <a:r>
              <a:rPr lang="ru-RU" sz="2000" b="1" dirty="0" smtClean="0"/>
              <a:t>ПМ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25867"/>
          <a:ext cx="8715436" cy="4551097"/>
        </p:xfrm>
        <a:graphic>
          <a:graphicData uri="http://schemas.openxmlformats.org/drawingml/2006/table">
            <a:tbl>
              <a:tblPr/>
              <a:tblGrid>
                <a:gridCol w="3194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профессионального модуля (ПМ), междисциплинарных курсов (МДК) и тем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материала, лабораторные работы и практические занятия, самостоятельная работа обучающихся, курсовая работа (проект)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 (если предусмотрены)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Объем часов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Уровень освоения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ПМ 01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………………..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МДК 1. …………………..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Calibri"/>
                          <a:cs typeface="Times New Roman"/>
                        </a:rPr>
                        <a:t>номер и наименование МДК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297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Тема 1.1. ………………….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Calibri"/>
                          <a:cs typeface="Times New Roman"/>
                        </a:rPr>
                        <a:t>номер и наименование темы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(указывается перечень дидактических единиц)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Лабораторные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работы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(при наличии, указываются темы)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Практические занятия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(при наличии, указываются темы)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97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Тема 1.2. …………………….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Calibri"/>
                          <a:cs typeface="Times New Roman"/>
                        </a:rPr>
                        <a:t> номер и наименование темы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(указывается перечень дидактических единиц)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Лабораторные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работы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(при наличии, указываются темы)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Практические занятия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(при наличии, указываются темы)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29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 при изучении раздела ПМ 1.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 (при наличии, указываются задания)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538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27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Учебная практика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Виды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работ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(не указывать,  для этого есть программа учебной практики)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27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Производственная практика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(для СПО –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(по профилю специальности)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Виды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работ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(не указывать, для этого есть программа производственной практики)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4153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ЛОГ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2694" y="214290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27747"/>
            <a:ext cx="4680520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2.</a:t>
            </a:r>
            <a:r>
              <a:rPr lang="ru-RU" sz="2400" dirty="0" smtClean="0"/>
              <a:t> </a:t>
            </a:r>
            <a:r>
              <a:rPr lang="ru-RU" sz="2000" dirty="0" smtClean="0"/>
              <a:t>Структура и содержание </a:t>
            </a:r>
            <a:r>
              <a:rPr lang="ru-RU" sz="2000" b="1" dirty="0" smtClean="0"/>
              <a:t>УД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77768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2.1 Объем учебной дисциплины и виды учебной работы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2214554"/>
          <a:ext cx="6060405" cy="4127733"/>
        </p:xfrm>
        <a:graphic>
          <a:graphicData uri="http://schemas.openxmlformats.org/drawingml/2006/table">
            <a:tbl>
              <a:tblPr/>
              <a:tblGrid>
                <a:gridCol w="4936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Вид учебной работы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Объем часов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Максимальная учебная нагрузка (всего)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Обязательная аудиторная учебная нагрузка (всего)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лабораторные  работы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практические занятия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контрольные работы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курсовая работа (проект) (</a:t>
                      </a: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если предусмотрено)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обучающегося (всего)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самостоятельная работа над курсовой работой (проектом) </a:t>
                      </a: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(если предусмотрено)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49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    ………………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    ………………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Указываются другие виды самостоятельной работы при их наличии (реферат, расчетно-графическая работа, внеаудиторная самостоятельная работа и т.п.).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63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Итоговая аттестация в форме (указать)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в этой строке часы не указываются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ЛОГ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27747"/>
            <a:ext cx="4680520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2.</a:t>
            </a:r>
            <a:r>
              <a:rPr lang="ru-RU" sz="2400" dirty="0" smtClean="0"/>
              <a:t> </a:t>
            </a:r>
            <a:r>
              <a:rPr lang="ru-RU" sz="2000" dirty="0" smtClean="0"/>
              <a:t>Структура и содержание </a:t>
            </a:r>
            <a:r>
              <a:rPr lang="ru-RU" sz="2000" b="1" dirty="0" smtClean="0"/>
              <a:t>УД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77768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2.2 Тематический план и содержание учебной дисциплины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500306"/>
          <a:ext cx="8715436" cy="3828251"/>
        </p:xfrm>
        <a:graphic>
          <a:graphicData uri="http://schemas.openxmlformats.org/drawingml/2006/table">
            <a:tbl>
              <a:tblPr/>
              <a:tblGrid>
                <a:gridCol w="106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49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тем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материала, лабораторные  работы и практические занятия, самостоятельная работа обучающихся, курсовая работа (проект)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 (если предусмотрены)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часов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Уровень освоения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4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4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Раздел 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46">
                <a:tc rowSpan="6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Тема 1.1.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материала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………….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Лабораторные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Практические занятия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Контрольные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обучающихся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746">
                <a:tc rowSpan="6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Тема 2.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материала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………….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Лабораторные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Практические занятия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Контрольные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обучающихся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74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Раздел 2.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6746">
                <a:tc rowSpan="6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Тема 2.1.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материала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………….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Лабораторные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Практические занятия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Контрольные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обучающихся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6746"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Примерная тематика курсовой работы (проекта)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(если предусмотрены)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746"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обучающихся над курсовой работой (проектом)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 (если предусмотрены)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653251">
                <a:tc gridSpan="3"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ЛОГ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27747"/>
            <a:ext cx="468052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Условия реализации </a:t>
            </a:r>
            <a:r>
              <a:rPr lang="ru-RU" sz="2000" b="1" dirty="0" smtClean="0"/>
              <a:t>ПМ</a:t>
            </a:r>
            <a:r>
              <a:rPr lang="ru-RU" sz="2000" dirty="0" smtClean="0"/>
              <a:t> и </a:t>
            </a:r>
            <a:r>
              <a:rPr lang="ru-RU" sz="2000" b="1" dirty="0" smtClean="0"/>
              <a:t>УД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9315">
            <a:off x="2927056" y="1653569"/>
            <a:ext cx="858030" cy="575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3809">
            <a:off x="5722393" y="1646742"/>
            <a:ext cx="858030" cy="5754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357430"/>
            <a:ext cx="3500462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Требования к минимальному материально техническому обеспечению</a:t>
            </a:r>
            <a:endParaRPr lang="ru-RU" sz="20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428868"/>
            <a:ext cx="314327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Информационное обеспечение </a:t>
            </a:r>
          </a:p>
          <a:p>
            <a:pPr algn="ctr"/>
            <a:r>
              <a:rPr lang="ru-RU" sz="2000" dirty="0" smtClean="0"/>
              <a:t>обучения</a:t>
            </a:r>
            <a:endParaRPr lang="ru-RU" sz="2000" b="1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7312">
            <a:off x="7942363" y="3509329"/>
            <a:ext cx="407025" cy="5754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2621">
            <a:off x="1148747" y="3754511"/>
            <a:ext cx="407025" cy="575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5889">
            <a:off x="2928916" y="3703840"/>
            <a:ext cx="407025" cy="5754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8483">
            <a:off x="5584908" y="3509327"/>
            <a:ext cx="407025" cy="5754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6479" y="3509328"/>
            <a:ext cx="407025" cy="57545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4282" y="4357694"/>
            <a:ext cx="1928826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Оборудование учебного кабинета</a:t>
            </a:r>
            <a:endParaRPr lang="ru-RU" sz="2000" b="1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4071942"/>
            <a:ext cx="144016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Основные источники</a:t>
            </a:r>
            <a:endParaRPr lang="ru-RU" sz="2000" b="1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4357694"/>
            <a:ext cx="1857388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Технические средства обучения</a:t>
            </a:r>
            <a:endParaRPr lang="ru-RU" sz="2000" b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4071942"/>
            <a:ext cx="138126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Дополнительные источники</a:t>
            </a:r>
            <a:endParaRPr lang="ru-RU" sz="20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7715272" y="4071942"/>
            <a:ext cx="14287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Интернет-ресурсы</a:t>
            </a:r>
            <a:endParaRPr lang="ru-RU" sz="2000" b="1" dirty="0" smtClean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715" y="1224446"/>
            <a:ext cx="838273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Контроль и оценка результатов освоения ПМ (р.5 РП), УД (р.4 РП)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272574" y="1820328"/>
            <a:ext cx="42658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Нормативное обоснование: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1715" y="2541887"/>
            <a:ext cx="4854341" cy="409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u="sng" dirty="0" smtClean="0"/>
              <a:t>Требования  ФГОС по специальности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Отражать </a:t>
            </a:r>
            <a:r>
              <a:rPr lang="ru-RU" sz="2000" b="1" u="sng" dirty="0" smtClean="0">
                <a:solidFill>
                  <a:srgbClr val="FF0000"/>
                </a:solidFill>
              </a:rPr>
              <a:t>виды</a:t>
            </a:r>
            <a:r>
              <a:rPr lang="ru-RU" sz="2000" dirty="0" smtClean="0"/>
              <a:t> </a:t>
            </a:r>
            <a:r>
              <a:rPr lang="ru-RU" sz="2000" dirty="0"/>
              <a:t>контроля </a:t>
            </a:r>
            <a:r>
              <a:rPr lang="ru-RU" sz="2000" dirty="0" smtClean="0"/>
              <a:t>(текущий контроль, промежуточная и итоговая аттестация), их </a:t>
            </a:r>
            <a:r>
              <a:rPr lang="ru-RU" sz="2000" b="1" u="sng" dirty="0" smtClean="0">
                <a:solidFill>
                  <a:srgbClr val="FF0000"/>
                </a:solidFill>
              </a:rPr>
              <a:t>формы</a:t>
            </a:r>
            <a:r>
              <a:rPr lang="ru-RU" sz="2000" b="1" dirty="0" smtClean="0">
                <a:solidFill>
                  <a:srgbClr val="FF0000"/>
                </a:solidFill>
              </a:rPr>
              <a:t>  и </a:t>
            </a:r>
            <a:r>
              <a:rPr lang="ru-RU" sz="2000" dirty="0" smtClean="0"/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методы </a:t>
            </a:r>
            <a:r>
              <a:rPr lang="ru-RU" sz="2000" b="1" dirty="0" smtClean="0"/>
              <a:t>оценки.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i="1" dirty="0" smtClean="0">
                <a:solidFill>
                  <a:srgbClr val="FF0000"/>
                </a:solidFill>
              </a:rPr>
              <a:t>Создать ФОС, </a:t>
            </a:r>
            <a:r>
              <a:rPr lang="ru-RU" sz="2000" i="1" dirty="0" err="1" smtClean="0">
                <a:solidFill>
                  <a:srgbClr val="FF0000"/>
                </a:solidFill>
              </a:rPr>
              <a:t>КИМы</a:t>
            </a:r>
            <a:r>
              <a:rPr lang="ru-RU" sz="2000" i="1" dirty="0" smtClean="0">
                <a:solidFill>
                  <a:srgbClr val="FF0000"/>
                </a:solidFill>
              </a:rPr>
              <a:t> которых позволяют оценить, кроме У, З, ПО, еще и освоение ПК и 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Осуществлять оценку  качества подготовки обучающихся и выпускников по 2-м направлениям:  оценку уровня освоения ПМ, УД,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оценку компетенций обучающихся   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1843">
            <a:off x="1986489" y="1922955"/>
            <a:ext cx="400805" cy="9588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34761" y="2348880"/>
            <a:ext cx="3185711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u="sng" dirty="0" smtClean="0"/>
              <a:t>Локальные акты ОО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О разработке Программы ГИА </a:t>
            </a:r>
          </a:p>
          <a:p>
            <a:pPr marL="457200" indent="-457200">
              <a:buFontTx/>
              <a:buAutoNum type="arabicPeriod"/>
            </a:pPr>
            <a:r>
              <a:rPr lang="ru-RU" sz="2000" i="1" dirty="0">
                <a:solidFill>
                  <a:srgbClr val="FF0000"/>
                </a:solidFill>
              </a:rPr>
              <a:t>О разработке рабочих программ 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rgbClr val="FF0000"/>
                </a:solidFill>
              </a:rPr>
              <a:t>                     ПП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smtClean="0">
                <a:solidFill>
                  <a:srgbClr val="FF0000"/>
                </a:solidFill>
              </a:rPr>
              <a:t>ФОС...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25">
            <a:off x="6187651" y="1980343"/>
            <a:ext cx="701508" cy="352800"/>
          </a:xfrm>
          <a:prstGeom prst="rect">
            <a:avLst/>
          </a:prstGeom>
        </p:spPr>
      </p:pic>
      <p:pic>
        <p:nvPicPr>
          <p:cNvPr id="36" name="Picture 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57887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866904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58329" y="4005064"/>
            <a:ext cx="964559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i="1" dirty="0" smtClean="0"/>
              <a:t>УД, ПМ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4581128"/>
            <a:ext cx="3672408" cy="2031325"/>
          </a:xfrm>
          <a:prstGeom prst="rect">
            <a:avLst/>
          </a:prstGeom>
          <a:solidFill>
            <a:srgbClr val="99CCFF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Наличие  Приложений, где приведены единые для всех педагогов образцы оформления разделов документа.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Внутренний Стандарт оформления УПД в ОО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1843">
            <a:off x="5946929" y="3760205"/>
            <a:ext cx="400805" cy="958816"/>
          </a:xfrm>
          <a:prstGeom prst="rect">
            <a:avLst/>
          </a:prstGeom>
        </p:spPr>
      </p:pic>
      <p:pic>
        <p:nvPicPr>
          <p:cNvPr id="15" name="Рисунок 14" descr="C:\Users\User\Desktop\ЛОГО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404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1113" y="1199008"/>
            <a:ext cx="67687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4. Контроль и оценка результатов освоения </a:t>
            </a:r>
            <a:r>
              <a:rPr lang="ru-RU" sz="2000" b="1" dirty="0" smtClean="0"/>
              <a:t>ПМ</a:t>
            </a:r>
            <a:r>
              <a:rPr lang="ru-RU" sz="2000" dirty="0" smtClean="0"/>
              <a:t> и </a:t>
            </a:r>
            <a:r>
              <a:rPr lang="ru-RU" sz="2400" b="1" dirty="0" smtClean="0"/>
              <a:t>УД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79761"/>
            <a:ext cx="288032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Контроль и оценка </a:t>
            </a:r>
          </a:p>
          <a:p>
            <a:pPr algn="ctr"/>
            <a:r>
              <a:rPr lang="ru-RU" dirty="0" smtClean="0"/>
              <a:t>знаний, умений,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компетенций </a:t>
            </a:r>
          </a:p>
          <a:p>
            <a:pPr algn="ctr"/>
            <a:r>
              <a:rPr lang="ru-RU" dirty="0" smtClean="0"/>
              <a:t>охватывает результаты  работы студентов в процессе: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1916832"/>
            <a:ext cx="389145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Аудиторных занятиях: ТЗ, ПЗ, ЛЗ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2" y="2555612"/>
            <a:ext cx="318683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Контрольных мероприятиях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139953" y="3203684"/>
            <a:ext cx="38914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Индивидуальной внеурочной учебной  деятельности (проекты)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19697759">
            <a:off x="3114176" y="2428576"/>
            <a:ext cx="1085417" cy="81236"/>
          </a:xfrm>
          <a:prstGeom prst="rightArrow">
            <a:avLst>
              <a:gd name="adj1" fmla="val 56047"/>
              <a:gd name="adj2" fmla="val 764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173283" y="2706484"/>
            <a:ext cx="966670" cy="94189"/>
          </a:xfrm>
          <a:prstGeom prst="rightArrow">
            <a:avLst>
              <a:gd name="adj1" fmla="val 56047"/>
              <a:gd name="adj2" fmla="val 764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884053">
            <a:off x="3099448" y="3017371"/>
            <a:ext cx="1114339" cy="70830"/>
          </a:xfrm>
          <a:prstGeom prst="rightArrow">
            <a:avLst>
              <a:gd name="adj1" fmla="val 56047"/>
              <a:gd name="adj2" fmla="val 764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C:\Users\User\Desktop\ЛОГО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7904" y="4850365"/>
            <a:ext cx="482703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Процесс контроля и оценки знаний, умений, практического опыта охватывает все составляющие ПМ:</a:t>
            </a:r>
          </a:p>
          <a:p>
            <a:pPr algn="ctr"/>
            <a:r>
              <a:rPr lang="ru-RU" sz="2000" dirty="0" smtClean="0"/>
              <a:t>МДК 01.01, МДК 01.02 и т. д. </a:t>
            </a:r>
            <a:endParaRPr lang="ru-RU" sz="20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4740">
            <a:off x="5635109" y="3706290"/>
            <a:ext cx="1066144" cy="10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64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C:\Users\User\Desktop\ЛОГО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1785926"/>
            <a:ext cx="561964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Таблица содержания раздела 4 РП  </a:t>
            </a:r>
            <a:r>
              <a:rPr lang="ru-RU" b="1" dirty="0" smtClean="0"/>
              <a:t>ПМ</a:t>
            </a:r>
            <a:r>
              <a:rPr lang="ru-RU" dirty="0" smtClean="0"/>
              <a:t> и </a:t>
            </a:r>
            <a:r>
              <a:rPr lang="ru-RU" b="1" dirty="0" smtClean="0"/>
              <a:t>УД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2786058"/>
            <a:ext cx="28861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Результаты обучения</a:t>
            </a:r>
          </a:p>
          <a:p>
            <a:pPr algn="ctr"/>
            <a:r>
              <a:rPr lang="ru-RU" dirty="0" smtClean="0"/>
              <a:t>(сформированные </a:t>
            </a:r>
          </a:p>
          <a:p>
            <a:pPr algn="ctr"/>
            <a:r>
              <a:rPr lang="ru-RU" dirty="0" smtClean="0"/>
              <a:t>Умения, ПК, ОК)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802" y="2786058"/>
            <a:ext cx="288032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Основные показатели оценки результатов</a:t>
            </a:r>
          </a:p>
          <a:p>
            <a:pPr algn="ctr"/>
            <a:endParaRPr lang="ru-RU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2786058"/>
            <a:ext cx="278608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 </a:t>
            </a:r>
            <a:r>
              <a:rPr lang="ru-RU" sz="2000" dirty="0" smtClean="0"/>
              <a:t>Формы контроля </a:t>
            </a:r>
          </a:p>
          <a:p>
            <a:pPr algn="ctr"/>
            <a:r>
              <a:rPr lang="ru-RU" sz="2000" dirty="0" smtClean="0"/>
              <a:t>и методы оценки</a:t>
            </a:r>
          </a:p>
          <a:p>
            <a:pPr algn="ctr"/>
            <a:endParaRPr lang="ru-RU" sz="2000" u="sng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3786190"/>
            <a:ext cx="287554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 </a:t>
            </a:r>
            <a:r>
              <a:rPr lang="ru-RU" dirty="0" smtClean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1802" y="3786190"/>
            <a:ext cx="287554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 </a:t>
            </a:r>
            <a:r>
              <a:rPr lang="ru-RU" dirty="0" smtClean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60" y="3786190"/>
            <a:ext cx="276674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 </a:t>
            </a:r>
            <a:r>
              <a:rPr lang="ru-RU" dirty="0"/>
              <a:t>3</a:t>
            </a:r>
            <a:endParaRPr lang="ru-RU" sz="1050" dirty="0" smtClean="0"/>
          </a:p>
        </p:txBody>
      </p:sp>
    </p:spTree>
    <p:extLst>
      <p:ext uri="{BB962C8B-B14F-4D97-AF65-F5344CB8AC3E}">
        <p14:creationId xmlns:p14="http://schemas.microsoft.com/office/powerpoint/2010/main" val="19366586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15616" y="553000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 Полужирный" panose="02020803070505020304" pitchFamily="18" charset="0"/>
              </a:rPr>
              <a:t>СПАСИБО ЗА ВНИМАНИЕ!</a:t>
            </a:r>
            <a:endParaRPr lang="ru-RU" sz="3600" b="1" dirty="0">
              <a:latin typeface="Times New Roman Полужирный" panose="0202080307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1145471"/>
            <a:ext cx="6732240" cy="4404007"/>
          </a:xfrm>
          <a:prstGeom prst="rect">
            <a:avLst/>
          </a:prstGeom>
        </p:spPr>
      </p:pic>
      <p:pic>
        <p:nvPicPr>
          <p:cNvPr id="6" name="Рисунок 5" descr="C:\Users\User\Desktop\ЛОГО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6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" name="Рисунок 2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9" y="1828619"/>
            <a:ext cx="3438920" cy="38640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1362833"/>
            <a:ext cx="35283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документы :</a:t>
            </a:r>
            <a:endParaRPr lang="ru-RU" dirty="0"/>
          </a:p>
        </p:txBody>
      </p:sp>
      <p:sp>
        <p:nvSpPr>
          <p:cNvPr id="210" name="TextBox 209"/>
          <p:cNvSpPr txBox="1"/>
          <p:nvPr/>
        </p:nvSpPr>
        <p:spPr>
          <a:xfrm>
            <a:off x="4143372" y="1988841"/>
            <a:ext cx="474910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Закон «Об образовании в РФ</a:t>
            </a:r>
            <a:r>
              <a:rPr lang="ru-RU" dirty="0" smtClean="0"/>
              <a:t>».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ФГОС СПО</a:t>
            </a:r>
            <a:r>
              <a:rPr lang="ru-RU" dirty="0">
                <a:solidFill>
                  <a:srgbClr val="000000"/>
                </a:solidFill>
              </a:rPr>
              <a:t> по профессии (</a:t>
            </a:r>
            <a:r>
              <a:rPr lang="ru-RU" dirty="0" smtClean="0">
                <a:solidFill>
                  <a:srgbClr val="000000"/>
                </a:solidFill>
              </a:rPr>
              <a:t>специальности)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Учебный план.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Примерная программа дисциплины.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Рабочая программа по учебной дисциплине или ПМ.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ФОС: по профессии (специальности), УД, ПМ.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Методические рекомендации по выполнению ПР и ЛР.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Методические рекомендации по самостоятельной работе студентов.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516215" y="1637960"/>
            <a:ext cx="288032" cy="413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User\Desktop\ЛОГ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857256" cy="100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5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2204864"/>
            <a:ext cx="71287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Требования к условиям реализации ППССЗ </a:t>
            </a:r>
          </a:p>
          <a:p>
            <a:pPr algn="ctr"/>
            <a:r>
              <a:rPr lang="ru-RU" sz="2000" dirty="0" smtClean="0"/>
              <a:t>(раздел </a:t>
            </a:r>
            <a:r>
              <a:rPr lang="en-US" sz="2000" dirty="0" smtClean="0"/>
              <a:t>VII</a:t>
            </a:r>
            <a:r>
              <a:rPr lang="ru-RU" sz="2000" dirty="0" smtClean="0"/>
              <a:t> ФГОС)</a:t>
            </a:r>
            <a:endParaRPr lang="ru-RU" sz="2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350387" y="2941793"/>
            <a:ext cx="8470085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Преподаватели ОО обязаны:</a:t>
            </a:r>
          </a:p>
          <a:p>
            <a:r>
              <a:rPr lang="ru-RU" sz="2000" dirty="0" smtClean="0"/>
              <a:t>   ежегодно обновлять рабочую учебно-программную документацию с </a:t>
            </a:r>
          </a:p>
          <a:p>
            <a:r>
              <a:rPr lang="ru-RU" sz="2000" dirty="0" smtClean="0"/>
              <a:t>   учетом запросов работодателей;</a:t>
            </a:r>
          </a:p>
          <a:p>
            <a:r>
              <a:rPr lang="ru-RU" sz="2000" dirty="0" smtClean="0"/>
              <a:t>   в УПД четко формулировать требования к результатам освоения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содержания ФГОС (компетенции,  знать, уметь);</a:t>
            </a:r>
          </a:p>
          <a:p>
            <a:r>
              <a:rPr lang="ru-RU" sz="2000" dirty="0" smtClean="0"/>
              <a:t>   обеспечить эффективную самостоятельную работу в сочетании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аудиторной работой (</a:t>
            </a:r>
            <a:r>
              <a:rPr lang="ru-RU" i="1" dirty="0" smtClean="0"/>
              <a:t>Метод. рекомендации по СР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  применять активные и интерактивные формы проведения занятий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(</a:t>
            </a:r>
            <a:r>
              <a:rPr lang="ru-RU" sz="1600" dirty="0" smtClean="0"/>
              <a:t>«</a:t>
            </a:r>
            <a:r>
              <a:rPr lang="ru-RU" dirty="0" smtClean="0"/>
              <a:t>компьютерные симуляции</a:t>
            </a:r>
            <a:r>
              <a:rPr lang="ru-RU" sz="1600" dirty="0" smtClean="0"/>
              <a:t>»</a:t>
            </a:r>
            <a:r>
              <a:rPr lang="ru-RU" dirty="0" smtClean="0"/>
              <a:t>,тренинги, профессиональные деловые игры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  обеспечивать методическое сопровождение как аудиторного, так и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внеаудиторного образовательного процесса (</a:t>
            </a:r>
            <a:r>
              <a:rPr lang="ru-RU" sz="1600" i="1" dirty="0" smtClean="0"/>
              <a:t>разработка методических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средств для обучающихся: УМК, мет. разработки ПР и т. д</a:t>
            </a:r>
            <a:r>
              <a:rPr lang="ru-RU" dirty="0" smtClean="0"/>
              <a:t>).</a:t>
            </a:r>
            <a:r>
              <a:rPr lang="ru-RU" sz="2000" dirty="0" smtClean="0"/>
              <a:t>  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93811"/>
            <a:ext cx="74888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Требования ФГОС  к документам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437145" y="1656278"/>
            <a:ext cx="288030" cy="701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147" y="321297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3711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07481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73325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ЛОГО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357290" y="142852"/>
            <a:ext cx="797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923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1485902"/>
            <a:ext cx="381642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Учебный план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2132856"/>
            <a:ext cx="5904655" cy="409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   </a:t>
            </a:r>
            <a:r>
              <a:rPr lang="ru-RU" sz="2000" dirty="0" smtClean="0"/>
              <a:t>точное название профессии (специальности)     </a:t>
            </a:r>
          </a:p>
          <a:p>
            <a:r>
              <a:rPr lang="ru-RU" sz="2000" dirty="0" smtClean="0"/>
              <a:t>   по ФГОС, ее шифр;</a:t>
            </a:r>
          </a:p>
          <a:p>
            <a:r>
              <a:rPr lang="ru-RU" sz="2000" i="1" dirty="0" smtClean="0"/>
              <a:t>   </a:t>
            </a:r>
            <a:r>
              <a:rPr lang="ru-RU" sz="2000" dirty="0" smtClean="0"/>
              <a:t>точное название учебной дисциплины, цикла, </a:t>
            </a:r>
          </a:p>
          <a:p>
            <a:r>
              <a:rPr lang="ru-RU" sz="2000" dirty="0" smtClean="0"/>
              <a:t>   в которой она находится;</a:t>
            </a:r>
          </a:p>
          <a:p>
            <a:r>
              <a:rPr lang="ru-RU" sz="2000" dirty="0" smtClean="0"/>
              <a:t>   данные о количестве часов с учетом всех </a:t>
            </a:r>
          </a:p>
          <a:p>
            <a:r>
              <a:rPr lang="ru-RU" sz="2000" dirty="0" smtClean="0"/>
              <a:t>   сведений, имеющихся в учебном плане: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общее, аудиторные (теория + практика), </a:t>
            </a:r>
          </a:p>
          <a:p>
            <a:r>
              <a:rPr lang="ru-RU" sz="2000" dirty="0" smtClean="0"/>
              <a:t>   самостоятельная работа, </a:t>
            </a:r>
          </a:p>
          <a:p>
            <a:r>
              <a:rPr lang="ru-RU" sz="2000" dirty="0" smtClean="0"/>
              <a:t>   сведения о проведении </a:t>
            </a:r>
            <a:r>
              <a:rPr lang="ru-RU" sz="2000" u="sng" dirty="0" smtClean="0"/>
              <a:t>промежуточной</a:t>
            </a:r>
            <a:r>
              <a:rPr lang="ru-RU" sz="2000" dirty="0" smtClean="0"/>
              <a:t> и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u="sng" dirty="0" smtClean="0"/>
              <a:t>итоговой</a:t>
            </a:r>
            <a:r>
              <a:rPr lang="ru-RU" sz="2000" dirty="0" smtClean="0"/>
              <a:t> аттестации (семестр, форма);</a:t>
            </a:r>
          </a:p>
          <a:p>
            <a:r>
              <a:rPr lang="ru-RU" sz="2000" dirty="0" smtClean="0"/>
              <a:t>   другие, необходимые для преподавателя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сведения: о практике, о ЛР и ПР, курсовом    </a:t>
            </a:r>
          </a:p>
          <a:p>
            <a:r>
              <a:rPr lang="ru-RU" sz="2000" smtClean="0"/>
              <a:t>   проектировании </a:t>
            </a:r>
            <a:r>
              <a:rPr lang="ru-RU" sz="2000" dirty="0" smtClean="0"/>
              <a:t>и т. д.</a:t>
            </a:r>
            <a:r>
              <a:rPr lang="ru-RU" sz="2000" i="1" dirty="0" smtClean="0"/>
              <a:t>     </a:t>
            </a:r>
            <a:endParaRPr lang="ru-RU" sz="2000" dirty="0" smtClean="0"/>
          </a:p>
        </p:txBody>
      </p:sp>
      <p:pic>
        <p:nvPicPr>
          <p:cNvPr id="18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13285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78092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35699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66504"/>
            <a:ext cx="2628800" cy="3456384"/>
          </a:xfrm>
          <a:prstGeom prst="rect">
            <a:avLst/>
          </a:prstGeom>
        </p:spPr>
      </p:pic>
      <p:pic>
        <p:nvPicPr>
          <p:cNvPr id="21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57200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514351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ЛОГО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702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0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" name="TextBox 207"/>
          <p:cNvSpPr txBox="1"/>
          <p:nvPr/>
        </p:nvSpPr>
        <p:spPr>
          <a:xfrm>
            <a:off x="357158" y="2571744"/>
            <a:ext cx="8369065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Нормативное обеспечение:</a:t>
            </a:r>
            <a:endParaRPr lang="ru-RU" sz="2000" i="1" dirty="0" smtClean="0"/>
          </a:p>
          <a:p>
            <a:r>
              <a:rPr lang="ru-RU" sz="2000" i="1" dirty="0" smtClean="0"/>
              <a:t>     </a:t>
            </a:r>
            <a:r>
              <a:rPr lang="ru-RU" sz="2000" dirty="0" smtClean="0"/>
              <a:t>Закон </a:t>
            </a:r>
            <a:r>
              <a:rPr lang="ru-RU" sz="2000" dirty="0"/>
              <a:t>«Об образовании в РФ</a:t>
            </a:r>
            <a:r>
              <a:rPr lang="ru-RU" sz="2000" dirty="0" smtClean="0"/>
              <a:t>» 2012 год . </a:t>
            </a:r>
          </a:p>
          <a:p>
            <a:r>
              <a:rPr lang="ru-RU" sz="2000" dirty="0" smtClean="0"/>
              <a:t>     ФГОС по профессии/специальности СПО </a:t>
            </a:r>
            <a:r>
              <a:rPr lang="ru-RU" sz="2000" dirty="0"/>
              <a:t>(разделы 3-8</a:t>
            </a:r>
            <a:r>
              <a:rPr lang="ru-RU" sz="2000" dirty="0" smtClean="0"/>
              <a:t>).</a:t>
            </a:r>
            <a:endParaRPr lang="ru-RU" sz="2000" dirty="0"/>
          </a:p>
          <a:p>
            <a:r>
              <a:rPr lang="ru-RU" sz="2000" dirty="0" smtClean="0"/>
              <a:t>     Приказ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России от </a:t>
            </a:r>
            <a:r>
              <a:rPr lang="ru-RU" sz="2000" dirty="0"/>
              <a:t>14 июня 2013 г. N </a:t>
            </a:r>
            <a:r>
              <a:rPr lang="ru-RU" sz="2000" dirty="0" smtClean="0"/>
              <a:t>464 </a:t>
            </a:r>
            <a:r>
              <a:rPr lang="ru-RU" sz="2000" dirty="0"/>
              <a:t>"Об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утверждении </a:t>
            </a:r>
            <a:r>
              <a:rPr lang="ru-RU" sz="2000" dirty="0"/>
              <a:t>Порядка организации и </a:t>
            </a:r>
            <a:r>
              <a:rPr lang="ru-RU" sz="2000" dirty="0" smtClean="0"/>
              <a:t>осуществления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образовательной </a:t>
            </a:r>
            <a:r>
              <a:rPr lang="ru-RU" sz="2000" dirty="0"/>
              <a:t>деятельности по </a:t>
            </a:r>
            <a:r>
              <a:rPr lang="ru-RU" sz="2000" dirty="0" smtClean="0"/>
              <a:t>ОП СПО ".</a:t>
            </a:r>
          </a:p>
          <a:p>
            <a:r>
              <a:rPr lang="ru-RU" sz="2000" dirty="0" smtClean="0"/>
              <a:t>     Профессиональный </a:t>
            </a:r>
            <a:r>
              <a:rPr lang="ru-RU" sz="2000" dirty="0"/>
              <a:t>стандарт «Педагог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     Локальные акты «</a:t>
            </a:r>
            <a:r>
              <a:rPr lang="ru-RU" sz="2000" dirty="0" err="1" smtClean="0"/>
              <a:t>БТЖТиС</a:t>
            </a:r>
            <a:r>
              <a:rPr lang="ru-RU" sz="2000" dirty="0" smtClean="0"/>
              <a:t>» </a:t>
            </a:r>
            <a:r>
              <a:rPr lang="ru-RU" sz="1400" dirty="0" smtClean="0"/>
              <a:t>имени Героя Советского Союза П.А. </a:t>
            </a:r>
            <a:r>
              <a:rPr lang="ru-RU" sz="1400" dirty="0" err="1" smtClean="0"/>
              <a:t>Половинко</a:t>
            </a:r>
            <a:r>
              <a:rPr lang="ru-RU" sz="2000" dirty="0" smtClean="0"/>
              <a:t>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118" y="1192096"/>
            <a:ext cx="84700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Рабочая </a:t>
            </a:r>
            <a:r>
              <a:rPr lang="ru-RU" b="1" dirty="0"/>
              <a:t>программа </a:t>
            </a:r>
            <a:r>
              <a:rPr lang="ru-RU" b="1" dirty="0" smtClean="0"/>
              <a:t>УД (ПМ) </a:t>
            </a:r>
            <a:r>
              <a:rPr lang="ru-RU" dirty="0" smtClean="0"/>
              <a:t>– </a:t>
            </a:r>
            <a:r>
              <a:rPr lang="ru-RU" b="1" i="1" dirty="0"/>
              <a:t>нормативный</a:t>
            </a:r>
            <a:r>
              <a:rPr lang="ru-RU" dirty="0"/>
              <a:t> документ, </a:t>
            </a:r>
            <a:r>
              <a:rPr lang="ru-RU" dirty="0" smtClean="0"/>
              <a:t>определяющий:</a:t>
            </a:r>
          </a:p>
          <a:p>
            <a:r>
              <a:rPr lang="ru-RU" dirty="0" smtClean="0"/>
              <a:t>           объем, порядок, содержание обучения</a:t>
            </a:r>
          </a:p>
          <a:p>
            <a:r>
              <a:rPr lang="ru-RU" dirty="0" smtClean="0"/>
              <a:t>           требования к условиям реализации учебной дисциплины</a:t>
            </a:r>
          </a:p>
          <a:p>
            <a:r>
              <a:rPr lang="ru-RU" dirty="0" smtClean="0"/>
              <a:t>           результаты обучения, критерии, способы и формы их оценки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221121" y="2214025"/>
            <a:ext cx="288030" cy="701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171" y="141277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171" y="170080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171" y="1988840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4096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85293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29000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142844" y="5786454"/>
            <a:ext cx="432048" cy="442566"/>
          </a:xfrm>
          <a:prstGeom prst="ellipse">
            <a:avLst/>
          </a:prstGeom>
          <a:blipFill>
            <a:blip r:embed="rId7" cstate="print">
              <a:extLst/>
            </a:blip>
            <a:srcRect/>
            <a:stretch>
              <a:fillRect t="-2000" b="-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65104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5214950"/>
            <a:ext cx="8004217" cy="1477328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Структура-макет РП  - 2007 г. </a:t>
            </a:r>
          </a:p>
          <a:p>
            <a:pPr algn="ctr"/>
            <a:r>
              <a:rPr lang="ru-RU" dirty="0" smtClean="0"/>
              <a:t>директор </a:t>
            </a:r>
            <a:r>
              <a:rPr lang="ru-RU" dirty="0"/>
              <a:t>Департамента гос. политики и нормативно-правового регулирования в сфере образования </a:t>
            </a:r>
            <a:r>
              <a:rPr lang="ru-RU" dirty="0" err="1"/>
              <a:t>Минобрнауки</a:t>
            </a:r>
            <a:r>
              <a:rPr lang="ru-RU" dirty="0"/>
              <a:t> РФ </a:t>
            </a:r>
            <a:r>
              <a:rPr lang="ru-RU" b="1" dirty="0"/>
              <a:t>И.М. Реморенко</a:t>
            </a:r>
            <a:endParaRPr lang="ru-RU" b="1" dirty="0" smtClean="0"/>
          </a:p>
          <a:p>
            <a:r>
              <a:rPr lang="ru-RU" dirty="0" smtClean="0"/>
              <a:t>«Разъяснения </a:t>
            </a:r>
            <a:r>
              <a:rPr lang="ru-RU" dirty="0"/>
              <a:t>по формированию примерных программ ПМ НПО и СПО на основе </a:t>
            </a:r>
            <a:r>
              <a:rPr lang="ru-RU" dirty="0" smtClean="0"/>
              <a:t>ФГОС»  (мет. рекомендации по структуре РП)</a:t>
            </a:r>
            <a:endParaRPr lang="ru-RU" dirty="0"/>
          </a:p>
        </p:txBody>
      </p:sp>
      <p:pic>
        <p:nvPicPr>
          <p:cNvPr id="17" name="Рисунок 16" descr="C:\Users\User\Desktop\ЛОГО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91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7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793" y="1192096"/>
            <a:ext cx="297934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Структура </a:t>
            </a:r>
            <a:r>
              <a:rPr lang="ru-RU" sz="2000" dirty="0" smtClean="0"/>
              <a:t>программ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2224443" y="1109237"/>
            <a:ext cx="504057" cy="565827"/>
          </a:xfrm>
          <a:prstGeom prst="rightArrow">
            <a:avLst>
              <a:gd name="adj1" fmla="val 29546"/>
              <a:gd name="adj2" fmla="val 76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43438" y="2285992"/>
            <a:ext cx="4267091" cy="3631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dirty="0" smtClean="0"/>
              <a:t>1. Паспорт </a:t>
            </a:r>
            <a:r>
              <a:rPr lang="ru-RU" sz="2000" dirty="0"/>
              <a:t>рабочей программы </a:t>
            </a:r>
            <a:endParaRPr lang="ru-RU" sz="2000" dirty="0" smtClean="0"/>
          </a:p>
          <a:p>
            <a:pPr marL="342900" indent="-342900" algn="ctr"/>
            <a:r>
              <a:rPr lang="ru-RU" dirty="0" smtClean="0"/>
              <a:t>   </a:t>
            </a:r>
            <a:endParaRPr lang="ru-RU" sz="600" dirty="0" smtClean="0"/>
          </a:p>
          <a:p>
            <a:r>
              <a:rPr lang="ru-RU" sz="2000" dirty="0" smtClean="0"/>
              <a:t>2. Структура и содержание  УД</a:t>
            </a:r>
          </a:p>
          <a:p>
            <a:endParaRPr lang="ru-RU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7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/>
              <a:t>3. Условия реализации рабочей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программы УД.</a:t>
            </a:r>
          </a:p>
          <a:p>
            <a:endParaRPr lang="ru-RU" sz="500" dirty="0" smtClean="0"/>
          </a:p>
          <a:p>
            <a:r>
              <a:rPr lang="ru-RU" sz="2000" dirty="0" smtClean="0"/>
              <a:t>4. Контроль и оценка результатов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освоения рабочей программы </a:t>
            </a:r>
          </a:p>
          <a:p>
            <a:r>
              <a:rPr lang="ru-RU" sz="2000" dirty="0" smtClean="0"/>
              <a:t>    УД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(обнаружены нарушения ФГОС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Заключение </a:t>
            </a:r>
            <a:r>
              <a:rPr lang="ru-RU" sz="2000" dirty="0" err="1" smtClean="0">
                <a:solidFill>
                  <a:srgbClr val="FF0000"/>
                </a:solidFill>
              </a:rPr>
              <a:t>обрнадзора</a:t>
            </a:r>
            <a:r>
              <a:rPr lang="ru-RU" sz="2000" dirty="0" smtClean="0">
                <a:solidFill>
                  <a:srgbClr val="FF0000"/>
                </a:solidFill>
              </a:rPr>
              <a:t>: п.2-5)</a:t>
            </a:r>
            <a:endParaRPr lang="ru-RU" sz="2000" u="sng" dirty="0" smtClean="0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652120" y="1135488"/>
            <a:ext cx="505577" cy="565827"/>
          </a:xfrm>
          <a:prstGeom prst="rightArrow">
            <a:avLst>
              <a:gd name="adj1" fmla="val 32139"/>
              <a:gd name="adj2" fmla="val 7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56176" y="1268760"/>
            <a:ext cx="792088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2000240"/>
            <a:ext cx="428628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Паспорт </a:t>
            </a:r>
            <a:r>
              <a:rPr lang="ru-RU" sz="2000" dirty="0"/>
              <a:t>рабочей программы 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   </a:t>
            </a:r>
          </a:p>
          <a:p>
            <a:r>
              <a:rPr lang="ru-RU" sz="2000" dirty="0" smtClean="0"/>
              <a:t>2. Результаты освоения ПМ 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3. Структура и содержание ПМ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для профессии или    </a:t>
            </a:r>
          </a:p>
          <a:p>
            <a:r>
              <a:rPr lang="ru-RU" sz="2000" dirty="0" smtClean="0"/>
              <a:t>    специальности СПО.</a:t>
            </a:r>
            <a:endParaRPr lang="ru-RU" sz="2000" dirty="0"/>
          </a:p>
          <a:p>
            <a:r>
              <a:rPr lang="ru-RU" sz="2000" dirty="0" smtClean="0"/>
              <a:t>4. Условия реализации ПМ</a:t>
            </a:r>
          </a:p>
          <a:p>
            <a:r>
              <a:rPr lang="ru-RU" sz="2000" dirty="0" smtClean="0"/>
              <a:t>5. Контроль и оценка результатов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освоения ПМ.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(обнаружены нарушения ФГОС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Заключение </a:t>
            </a:r>
            <a:r>
              <a:rPr lang="ru-RU" sz="2000" dirty="0" err="1" smtClean="0">
                <a:solidFill>
                  <a:srgbClr val="FF0000"/>
                </a:solidFill>
              </a:rPr>
              <a:t>обрнадзора</a:t>
            </a:r>
            <a:r>
              <a:rPr lang="ru-RU" sz="2000" dirty="0" smtClean="0">
                <a:solidFill>
                  <a:srgbClr val="FF0000"/>
                </a:solidFill>
              </a:rPr>
              <a:t>: п.2-5)</a:t>
            </a:r>
            <a:endParaRPr lang="ru-RU" sz="2000" u="sng" dirty="0" smtClean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475656" y="1268760"/>
            <a:ext cx="792088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C:\Users\User\Desktop\ЛОГО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582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3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1928802"/>
            <a:ext cx="792976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1.1 Область применения программы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214422"/>
            <a:ext cx="748883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1. Паспорт рабочей программы УД и ПМ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421675" y="1436185"/>
            <a:ext cx="288030" cy="701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240" y="2105327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240" y="263761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429000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8625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5786" y="2500306"/>
            <a:ext cx="79208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1.2  Место УД</a:t>
            </a:r>
            <a:r>
              <a:rPr lang="ru-RU" sz="2000" dirty="0"/>
              <a:t> </a:t>
            </a:r>
            <a:r>
              <a:rPr lang="ru-RU" sz="2000" dirty="0" smtClean="0"/>
              <a:t>в структуре образовательной  программы (</a:t>
            </a:r>
            <a:r>
              <a:rPr lang="ru-RU" sz="1600" dirty="0" smtClean="0"/>
              <a:t>для   </a:t>
            </a:r>
          </a:p>
          <a:p>
            <a:pPr algn="just"/>
            <a:r>
              <a:rPr lang="ru-RU" sz="1600" dirty="0" smtClean="0"/>
              <a:t>         учебных дисциплин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5786" y="3357562"/>
            <a:ext cx="792976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1.3 Цели, задачи  УД – требования к результатам</a:t>
            </a:r>
          </a:p>
          <a:p>
            <a:pPr algn="just"/>
            <a:r>
              <a:rPr lang="ru-RU" sz="2000" dirty="0" smtClean="0"/>
              <a:t>      </a:t>
            </a:r>
            <a:r>
              <a:rPr lang="ru-RU" sz="2000" dirty="0"/>
              <a:t>освоения </a:t>
            </a:r>
            <a:r>
              <a:rPr lang="ru-RU" sz="2000" dirty="0" smtClean="0"/>
              <a:t>содержания (</a:t>
            </a:r>
            <a:r>
              <a:rPr lang="ru-RU" sz="2000" dirty="0"/>
              <a:t>знания, умения + ОК, ПК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5715016"/>
            <a:ext cx="792976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1.5 Использование часов вариативной части образовательной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программы в рабочей программе УД.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4214818"/>
            <a:ext cx="792976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1.4 Количество часов на освоение программы: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максимальная нагрузка:  ____ час., в том числе: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обязательная аудиторная: ____ час.,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самостоятельная работа: ____ час. </a:t>
            </a:r>
            <a:endParaRPr lang="ru-RU" sz="2000" dirty="0"/>
          </a:p>
        </p:txBody>
      </p:sp>
      <p:pic>
        <p:nvPicPr>
          <p:cNvPr id="21" name="Рисунок 20" descr="C:\Users\User\Desktop\ЛОГО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3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71501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9849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8872" y="2192540"/>
            <a:ext cx="51845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Раздел </a:t>
            </a:r>
            <a:r>
              <a:rPr lang="en-US" sz="2000" dirty="0"/>
              <a:t>V</a:t>
            </a:r>
            <a:r>
              <a:rPr lang="ru-RU" sz="2000" dirty="0"/>
              <a:t> ФГОС </a:t>
            </a:r>
            <a:endParaRPr lang="ru-RU" sz="2000" dirty="0" smtClean="0"/>
          </a:p>
          <a:p>
            <a:pPr algn="ctr"/>
            <a:r>
              <a:rPr lang="ru-RU" sz="2000" dirty="0" smtClean="0"/>
              <a:t>Результаты освоения ППССЗ 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50387" y="2941793"/>
            <a:ext cx="3879893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Общие компетенции</a:t>
            </a:r>
            <a:endParaRPr lang="ru-RU" sz="2000" dirty="0" smtClean="0"/>
          </a:p>
          <a:p>
            <a:pPr algn="ctr"/>
            <a:r>
              <a:rPr lang="ru-RU" sz="2000" i="1" dirty="0" smtClean="0"/>
              <a:t>приобретение и применение:</a:t>
            </a:r>
          </a:p>
          <a:p>
            <a:pPr algn="ctr"/>
            <a:endParaRPr lang="ru-RU" sz="2000" i="1" dirty="0" smtClean="0"/>
          </a:p>
          <a:p>
            <a:r>
              <a:rPr lang="ru-RU" sz="2000" dirty="0" smtClean="0"/>
              <a:t>   организационных   способностей;</a:t>
            </a:r>
          </a:p>
          <a:p>
            <a:r>
              <a:rPr lang="ru-RU" sz="2000" dirty="0" smtClean="0"/>
              <a:t>   самообразовательных навыков;</a:t>
            </a:r>
          </a:p>
          <a:p>
            <a:r>
              <a:rPr lang="ru-RU" sz="2000" dirty="0" smtClean="0"/>
              <a:t>   социально-культурных навыков;</a:t>
            </a:r>
          </a:p>
          <a:p>
            <a:r>
              <a:rPr lang="ru-RU" sz="2000" dirty="0" smtClean="0"/>
              <a:t>   умений принимать решения и отвечать за них.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8203" y="1190396"/>
            <a:ext cx="74888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Требования ФГОС  </a:t>
            </a:r>
          </a:p>
          <a:p>
            <a:pPr algn="ctr"/>
            <a:r>
              <a:rPr lang="ru-RU" b="1" dirty="0" smtClean="0"/>
              <a:t>(с отражением  в учебно-нормативной документации) 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437145" y="1656278"/>
            <a:ext cx="288030" cy="701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147" y="377867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26744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00280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72288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499992" y="2975461"/>
            <a:ext cx="4320479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Профессиональные компетенции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i="1" dirty="0" smtClean="0"/>
              <a:t>приобретение и применение:</a:t>
            </a:r>
          </a:p>
          <a:p>
            <a:pPr algn="ctr"/>
            <a:endParaRPr lang="ru-RU" sz="2000" i="1" dirty="0"/>
          </a:p>
          <a:p>
            <a:r>
              <a:rPr lang="ru-RU" sz="2000" i="1" dirty="0" smtClean="0"/>
              <a:t>     </a:t>
            </a:r>
            <a:r>
              <a:rPr lang="ru-RU" sz="2000" dirty="0" smtClean="0"/>
              <a:t>умений и навыков выполнения профессиональных операций, определенных программой;</a:t>
            </a:r>
          </a:p>
          <a:p>
            <a:r>
              <a:rPr lang="ru-RU" sz="2000" dirty="0" smtClean="0"/>
              <a:t>     умений и навыков      самоконтроля качества выполняемых действий;</a:t>
            </a:r>
          </a:p>
          <a:p>
            <a:r>
              <a:rPr lang="ru-RU" sz="2000" dirty="0" smtClean="0"/>
              <a:t>     навыка отслеживания развития   отрасли.</a:t>
            </a:r>
          </a:p>
        </p:txBody>
      </p:sp>
      <p:pic>
        <p:nvPicPr>
          <p:cNvPr id="18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2619" y="386104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2619" y="485879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72288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ЛОГО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954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9" r:id="rId4" imgW="679704" imgH="926592" progId="">
                  <p:embed/>
                </p:oleObj>
              </mc:Choice>
              <mc:Fallback>
                <p:oleObj r:id="rId4" imgW="679704" imgH="926592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5" y="116632"/>
                        <a:ext cx="677877" cy="8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7744" y="1127747"/>
            <a:ext cx="4680520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3.</a:t>
            </a:r>
            <a:r>
              <a:rPr lang="ru-RU" sz="2400" dirty="0" smtClean="0"/>
              <a:t> </a:t>
            </a:r>
            <a:r>
              <a:rPr lang="ru-RU" sz="2000" dirty="0" smtClean="0"/>
              <a:t>Структура и содержание </a:t>
            </a:r>
            <a:r>
              <a:rPr lang="ru-RU" sz="2000" b="1" dirty="0" smtClean="0"/>
              <a:t>ПМ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58692"/>
            <a:ext cx="77768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                        3.1 Тематический план ПМ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2714620"/>
            <a:ext cx="128713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Коды </a:t>
            </a:r>
          </a:p>
          <a:p>
            <a:pPr algn="ctr"/>
            <a:r>
              <a:rPr lang="ru-RU" dirty="0" smtClean="0"/>
              <a:t>ПК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3500438"/>
            <a:ext cx="156461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</a:t>
            </a:r>
          </a:p>
          <a:p>
            <a:pPr algn="ctr"/>
            <a:r>
              <a:rPr lang="ru-RU" dirty="0" smtClean="0"/>
              <a:t> ПМ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286256"/>
            <a:ext cx="1800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обязат</a:t>
            </a:r>
            <a:r>
              <a:rPr lang="ru-RU" dirty="0" smtClean="0"/>
              <a:t>. аудит.: </a:t>
            </a:r>
          </a:p>
          <a:p>
            <a:pPr algn="ctr"/>
            <a:r>
              <a:rPr lang="ru-RU" dirty="0" smtClean="0"/>
              <a:t>ЛР+ПЗ+КР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6" y="5072074"/>
            <a:ext cx="27547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СР</a:t>
            </a:r>
          </a:p>
          <a:p>
            <a:r>
              <a:rPr lang="ru-RU" dirty="0" smtClean="0"/>
              <a:t>(в т. ч. курсовая работа)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00760" y="5857892"/>
            <a:ext cx="124745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Практика</a:t>
            </a:r>
          </a:p>
          <a:p>
            <a:r>
              <a:rPr lang="ru-RU" dirty="0" smtClean="0"/>
              <a:t>(УП + ПП)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428860" y="4000504"/>
            <a:ext cx="1842006" cy="10818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Структура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 модели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4090">
            <a:off x="4229025" y="3303846"/>
            <a:ext cx="1656184" cy="5754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5706">
            <a:off x="4730985" y="3762829"/>
            <a:ext cx="858030" cy="57545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1553">
            <a:off x="4169635" y="5378372"/>
            <a:ext cx="1720428" cy="5754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56">
            <a:off x="4730923" y="4901871"/>
            <a:ext cx="858030" cy="5754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815">
            <a:off x="5013405" y="4295147"/>
            <a:ext cx="407025" cy="575455"/>
          </a:xfrm>
          <a:prstGeom prst="rect">
            <a:avLst/>
          </a:prstGeom>
        </p:spPr>
      </p:pic>
      <p:pic>
        <p:nvPicPr>
          <p:cNvPr id="25" name="Рисунок 24" descr="C:\Users\User\Desktop\ЛОГО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111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0Gp_natural_light">
  <a:themeElements>
    <a:clrScheme name="170Gp_natural_light 1">
      <a:dk1>
        <a:srgbClr val="000000"/>
      </a:dk1>
      <a:lt1>
        <a:srgbClr val="FFFFFF"/>
      </a:lt1>
      <a:dk2>
        <a:srgbClr val="000066"/>
      </a:dk2>
      <a:lt2>
        <a:srgbClr val="C0C0C0"/>
      </a:lt2>
      <a:accent1>
        <a:srgbClr val="65D135"/>
      </a:accent1>
      <a:accent2>
        <a:srgbClr val="ECCE4C"/>
      </a:accent2>
      <a:accent3>
        <a:srgbClr val="FFFFFF"/>
      </a:accent3>
      <a:accent4>
        <a:srgbClr val="000000"/>
      </a:accent4>
      <a:accent5>
        <a:srgbClr val="B8E5AE"/>
      </a:accent5>
      <a:accent6>
        <a:srgbClr val="D6BA44"/>
      </a:accent6>
      <a:hlink>
        <a:srgbClr val="AE0404"/>
      </a:hlink>
      <a:folHlink>
        <a:srgbClr val="0066CC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cdb2004c007l</Template>
  <TotalTime>11408</TotalTime>
  <Words>1708</Words>
  <Application>Microsoft Office PowerPoint</Application>
  <PresentationFormat>Экран (4:3)</PresentationFormat>
  <Paragraphs>353</Paragraphs>
  <Slides>17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Times New Roman Полужирный</vt:lpstr>
      <vt:lpstr>Wingdings</vt:lpstr>
      <vt:lpstr>170Gp_natural_light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1111</cp:lastModifiedBy>
  <cp:revision>643</cp:revision>
  <cp:lastPrinted>2022-04-05T06:30:56Z</cp:lastPrinted>
  <dcterms:created xsi:type="dcterms:W3CDTF">2011-08-10T05:37:09Z</dcterms:created>
  <dcterms:modified xsi:type="dcterms:W3CDTF">2022-04-05T07:50:22Z</dcterms:modified>
</cp:coreProperties>
</file>